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25"/>
  </p:notesMasterIdLst>
  <p:handoutMasterIdLst>
    <p:handoutMasterId r:id="rId26"/>
  </p:handoutMasterIdLst>
  <p:sldIdLst>
    <p:sldId id="256" r:id="rId4"/>
    <p:sldId id="262" r:id="rId5"/>
    <p:sldId id="261" r:id="rId6"/>
    <p:sldId id="336" r:id="rId7"/>
    <p:sldId id="337" r:id="rId8"/>
    <p:sldId id="338" r:id="rId9"/>
    <p:sldId id="340" r:id="rId10"/>
    <p:sldId id="295" r:id="rId11"/>
    <p:sldId id="331" r:id="rId12"/>
    <p:sldId id="344" r:id="rId13"/>
    <p:sldId id="343" r:id="rId14"/>
    <p:sldId id="330" r:id="rId15"/>
    <p:sldId id="275" r:id="rId16"/>
    <p:sldId id="281" r:id="rId17"/>
    <p:sldId id="277" r:id="rId18"/>
    <p:sldId id="346" r:id="rId19"/>
    <p:sldId id="347" r:id="rId20"/>
    <p:sldId id="348" r:id="rId21"/>
    <p:sldId id="280" r:id="rId22"/>
    <p:sldId id="270" r:id="rId23"/>
    <p:sldId id="301" r:id="rId24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FFFF"/>
    <a:srgbClr val="FF00FF"/>
    <a:srgbClr val="993300"/>
    <a:srgbClr val="3399FF"/>
    <a:srgbClr val="33CCFF"/>
    <a:srgbClr val="CCFF33"/>
    <a:srgbClr val="FF99CC"/>
    <a:srgbClr val="0066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2693" autoAdjust="0"/>
    <p:restoredTop sz="94849" autoAdjust="0"/>
  </p:normalViewPr>
  <p:slideViewPr>
    <p:cSldViewPr snapToGrid="0">
      <p:cViewPr>
        <p:scale>
          <a:sx n="50" d="100"/>
          <a:sy n="50" d="100"/>
        </p:scale>
        <p:origin x="42" y="-522"/>
      </p:cViewPr>
      <p:guideLst>
        <p:guide orient="horz" pos="244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90"/>
    </p:cViewPr>
  </p:sorterViewPr>
  <p:notesViewPr>
    <p:cSldViewPr snapToGrid="0">
      <p:cViewPr varScale="1">
        <p:scale>
          <a:sx n="83" d="100"/>
          <a:sy n="83" d="100"/>
        </p:scale>
        <p:origin x="393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05E3EB5F-0EDB-4C74-BB1F-03B8437923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64064F9-D763-4FCB-9E62-10AA52B693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6DDC9-DE64-44CF-BFE7-122B272B38FB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ECEE8CD-C006-4B54-9A08-6B931E3980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8F94616-22BB-4B10-A3BA-F25A0985D7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41BCF-65AE-4D28-8D87-64F16AC96C5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22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A8620-029A-4A17-AE03-6D624A11AC9A}" type="datetimeFigureOut">
              <a:rPr lang="fr-FR" smtClean="0"/>
              <a:t>02/05/2019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58490-DDA2-48DD-ADD6-FE4FF4BDD7D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8493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58490-DDA2-48DD-ADD6-FE4FF4BDD7D0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5892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217E40D-B216-4710-BD18-207E86DC4C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33" y="-299340"/>
            <a:ext cx="11391334" cy="7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949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자유형: 도형 20">
            <a:extLst>
              <a:ext uri="{FF2B5EF4-FFF2-40B4-BE49-F238E27FC236}">
                <a16:creationId xmlns="" xmlns:a16="http://schemas.microsoft.com/office/drawing/2014/main" id="{A1DEFAEA-9F02-4B9F-ACC6-353AF6C3EF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55574" y="296099"/>
            <a:ext cx="3644538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자유형: 도형 21">
            <a:extLst>
              <a:ext uri="{FF2B5EF4-FFF2-40B4-BE49-F238E27FC236}">
                <a16:creationId xmlns="" xmlns:a16="http://schemas.microsoft.com/office/drawing/2014/main" id="{03515A44-D3E9-44BA-B3D4-43ECDBD515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55574" y="2891254"/>
            <a:ext cx="3644538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자유형: 도형 22">
            <a:extLst>
              <a:ext uri="{FF2B5EF4-FFF2-40B4-BE49-F238E27FC236}">
                <a16:creationId xmlns="" xmlns:a16="http://schemas.microsoft.com/office/drawing/2014/main" id="{5CED0A4D-1B43-4F94-A1B2-796349C976D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51710" y="2891254"/>
            <a:ext cx="3644538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자유형: 도형 19">
            <a:extLst>
              <a:ext uri="{FF2B5EF4-FFF2-40B4-BE49-F238E27FC236}">
                <a16:creationId xmlns="" xmlns:a16="http://schemas.microsoft.com/office/drawing/2014/main" id="{1D5AFB38-0AC4-4043-A23A-C86F3145AE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51710" y="296099"/>
            <a:ext cx="3644538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5572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E69FBFC8-EC0E-4E14-905F-2E4D84D4D4B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8">
            <a:extLst>
              <a:ext uri="{FF2B5EF4-FFF2-40B4-BE49-F238E27FC236}">
                <a16:creationId xmlns="" xmlns:a16="http://schemas.microsoft.com/office/drawing/2014/main" id="{AAF3D6DC-4A0E-4BCA-9639-615F1AC589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5726" y="642257"/>
            <a:ext cx="10920548" cy="55734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061524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1CD0F0-C157-4A74-85C5-3764950204CE}"/>
              </a:ext>
            </a:extLst>
          </p:cNvPr>
          <p:cNvSpPr/>
          <p:nvPr userDrawn="1"/>
        </p:nvSpPr>
        <p:spPr>
          <a:xfrm>
            <a:off x="0" y="0"/>
            <a:ext cx="12191999" cy="2552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4A88E2B-8914-4A51-93D1-53EE236F8DAE}"/>
              </a:ext>
            </a:extLst>
          </p:cNvPr>
          <p:cNvGrpSpPr/>
          <p:nvPr userDrawn="1"/>
        </p:nvGrpSpPr>
        <p:grpSpPr>
          <a:xfrm>
            <a:off x="1" y="2543120"/>
            <a:ext cx="12192000" cy="92498"/>
            <a:chOff x="11445923" y="0"/>
            <a:chExt cx="1119115" cy="2552282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013FC2A0-2C8C-454E-A2FC-805728A75C98}"/>
                </a:ext>
              </a:extLst>
            </p:cNvPr>
            <p:cNvSpPr/>
            <p:nvPr/>
          </p:nvSpPr>
          <p:spPr>
            <a:xfrm>
              <a:off x="11818961" y="0"/>
              <a:ext cx="373038" cy="2552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7690C1EE-6A6F-42D3-83B8-026B5166B341}"/>
                </a:ext>
              </a:extLst>
            </p:cNvPr>
            <p:cNvSpPr/>
            <p:nvPr/>
          </p:nvSpPr>
          <p:spPr>
            <a:xfrm>
              <a:off x="11445923" y="0"/>
              <a:ext cx="373038" cy="2552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1AAFA40F-A963-4E4B-8411-ED8116D801AE}"/>
                </a:ext>
              </a:extLst>
            </p:cNvPr>
            <p:cNvSpPr/>
            <p:nvPr/>
          </p:nvSpPr>
          <p:spPr>
            <a:xfrm>
              <a:off x="12192000" y="0"/>
              <a:ext cx="373038" cy="255228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F457DA5-8BD8-4BD1-ABAC-1702790078A5}"/>
              </a:ext>
            </a:extLst>
          </p:cNvPr>
          <p:cNvGrpSpPr/>
          <p:nvPr userDrawn="1"/>
        </p:nvGrpSpPr>
        <p:grpSpPr>
          <a:xfrm>
            <a:off x="11126530" y="59960"/>
            <a:ext cx="983575" cy="1226175"/>
            <a:chOff x="8411919" y="701065"/>
            <a:chExt cx="2800065" cy="3490702"/>
          </a:xfrm>
        </p:grpSpPr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95DD6D29-DDE2-45C1-A138-CADB303F7C9F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0FDC7CD9-2180-42AE-8704-20DBF67B10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ED0A05A7-05C3-49E0-9D7D-F545E41AF2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F7A9F57B-F0AC-4B12-9AF5-A2D627622BC2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31285139-F2C4-446A-B33F-24C8A0E0D2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DD5932DE-97EB-4356-AB7E-C15C95618C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3C91D568-C449-4AA9-82B1-5329497816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A58F475E-0095-4F26-BB26-022930977535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85EFA47E-8BD9-48B8-8713-E45FE90BC0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D56E6CA7-B7F3-4621-A76D-BA617AA32ED8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174EE110-4344-4F52-A647-018872E82CB7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28D380D3-EEA7-40C1-B43D-07CD1E39FD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58724384-2A2C-43ED-8941-9540034BD8C4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2F0ACFEA-6181-41EB-8BED-A51527F7C0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F11BAF15-78AF-4795-B4FC-753D1EF9E0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4050C95F-629C-490C-8BAC-78DABCD855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A5A19A85-9EC7-455C-8DD6-187CB92EDEE4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A7240E26-80CD-41EC-B8BB-D59466F37C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ADC3978A-C5FA-42C9-8D7B-F6438BA6096E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24388F42-C696-4539-BD00-F21F87F844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1148E84D-1A6D-4271-8A0A-660F1B15D1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32B5DA5F-B400-4F36-B83F-421F789314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44EE669-9E4C-4CA7-A3A7-33BC296CAA71}"/>
              </a:ext>
            </a:extLst>
          </p:cNvPr>
          <p:cNvGrpSpPr/>
          <p:nvPr userDrawn="1"/>
        </p:nvGrpSpPr>
        <p:grpSpPr>
          <a:xfrm rot="15730005">
            <a:off x="10036530" y="262594"/>
            <a:ext cx="983575" cy="1226175"/>
            <a:chOff x="8411919" y="701065"/>
            <a:chExt cx="2800065" cy="3490702"/>
          </a:xfrm>
        </p:grpSpPr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0EC4FCD0-D80E-4BDE-A5CD-8F0BC7673FD2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2CA6BF7A-2F64-4D37-A80A-A731FAAE69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47D40FFE-6973-4966-BE8A-2C8BFC6DED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78D0628B-4C25-405C-B92F-967A2F552D5E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555B7347-0448-457F-8A6E-209E78A22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91F3020F-2980-43D8-A6E1-A1C268398A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362F092F-EF39-4548-B871-05F5F502CC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C36979FA-828A-48D4-9C8B-6F50EEDAC5A3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950A29C4-0BDC-4C57-A752-FBD4848DD6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6195D661-139C-43DA-B191-64D4E3EB6F2C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4A0B6320-BEEA-4ED4-886F-54835A7A8DCB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5F0C052C-0C49-45D2-95B4-EB71C53035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A8C62899-030E-4CD7-8551-E8FB609D8372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F753D3BE-5268-47BB-88DC-D80B006144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2E2C63B3-FEBC-4E81-A83F-442EFD970C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09839260-DA6B-4278-8342-339E9D7EEA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1A9196E6-7FB0-4C52-A592-204D37882FDF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4F56BBE9-7A54-44FD-8960-0A51776C14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7F9F36F4-C91F-4046-832E-002EF0AE5503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A7280801-44E2-40E6-9915-0A3ADC2636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43EA181D-8A90-4729-8E01-BAB32AE98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89547D6E-9ECC-481E-83BB-010BB8DA42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D17AD10F-453A-4E8D-AD1B-4B24EAEAFAD1}"/>
              </a:ext>
            </a:extLst>
          </p:cNvPr>
          <p:cNvGrpSpPr/>
          <p:nvPr userDrawn="1"/>
        </p:nvGrpSpPr>
        <p:grpSpPr>
          <a:xfrm rot="6889181">
            <a:off x="10412956" y="1601928"/>
            <a:ext cx="796471" cy="992922"/>
            <a:chOff x="8411919" y="701065"/>
            <a:chExt cx="2800065" cy="349070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FDD64DF2-DC03-4DA2-8ECD-92414187EC81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06570102-6A32-4B3B-906D-BD8943799E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CC6062CC-F21A-41D5-B8B5-545A842812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CB52F408-DC70-476B-A49E-0EC9DCC8A68E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="" xmlns:a16="http://schemas.microsoft.com/office/drawing/2014/main" id="{3A5B904B-857F-43D9-88E8-9889A777C5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="" xmlns:a16="http://schemas.microsoft.com/office/drawing/2014/main" id="{BEBCEDAA-E03D-4863-BBCD-A3499AB578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="" xmlns:a16="http://schemas.microsoft.com/office/drawing/2014/main" id="{D4D46D37-1080-4754-9469-9332FD8D44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525EE8BE-F561-4363-B07C-2A8568C849D8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1CDEA6CE-6883-439C-90F3-B682651821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="" xmlns:a16="http://schemas.microsoft.com/office/drawing/2014/main" id="{C39EBADE-0038-4448-AE69-7A30F68146A9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="" xmlns:a16="http://schemas.microsoft.com/office/drawing/2014/main" id="{DC478AC4-0F9A-4B28-B8AE-A5C3FC191FD9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="" xmlns:a16="http://schemas.microsoft.com/office/drawing/2014/main" id="{164C4057-53E5-4332-A8BC-0476466B17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="" xmlns:a16="http://schemas.microsoft.com/office/drawing/2014/main" id="{F6E5EB65-4860-47A3-A636-1D5B4086EBE5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="" xmlns:a16="http://schemas.microsoft.com/office/drawing/2014/main" id="{18726D1F-8E94-41C4-91B4-FE73F6CA4A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="" xmlns:a16="http://schemas.microsoft.com/office/drawing/2014/main" id="{8C5EE4BC-D4F2-4506-A3BC-1F49233209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FA371812-5AE7-41A7-8354-03341B0DD5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3B530347-4200-441B-ABAD-B145DCE83342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DE61C81E-2924-483B-81DE-205FCB7A44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D324DC81-1E85-4D25-9885-81ACFF8EF9CE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="" xmlns:a16="http://schemas.microsoft.com/office/drawing/2014/main" id="{2F3CC859-CABB-414D-A81B-30AF7FDC40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EC5B7264-49F4-4210-9CA1-CF355D0959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="" xmlns:a16="http://schemas.microsoft.com/office/drawing/2014/main" id="{4FED197B-9A2F-4634-9DE3-0062A5B452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5A6F875E-26AF-47EC-80DA-4A202F58A299}"/>
              </a:ext>
            </a:extLst>
          </p:cNvPr>
          <p:cNvGrpSpPr/>
          <p:nvPr userDrawn="1"/>
        </p:nvGrpSpPr>
        <p:grpSpPr>
          <a:xfrm rot="20334324">
            <a:off x="11027040" y="751132"/>
            <a:ext cx="1164960" cy="1452298"/>
            <a:chOff x="8411919" y="701065"/>
            <a:chExt cx="2800065" cy="349070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677BA5B5-C758-4877-800C-0C7E4D9CEBE4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A83A37C0-EC73-49DF-8FB5-5ECE4448FD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B1BA5729-6339-4F12-87C6-59FE607335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A12BFEE7-A77F-4E6A-9E50-307AEE0A93E3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F402FDBD-1882-4637-A220-48C025A195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="" xmlns:a16="http://schemas.microsoft.com/office/drawing/2014/main" id="{1BB18570-115A-4B82-B5E8-DEFEE35E36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="" xmlns:a16="http://schemas.microsoft.com/office/drawing/2014/main" id="{B3A398FB-C068-4429-A23D-89DBCBB6F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="" xmlns:a16="http://schemas.microsoft.com/office/drawing/2014/main" id="{2B571856-F9E7-4ED8-B06C-57DFF6B9CC0F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="" xmlns:a16="http://schemas.microsoft.com/office/drawing/2014/main" id="{FA8CAEB4-E5DC-46B5-B31F-0CEF968450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="" xmlns:a16="http://schemas.microsoft.com/office/drawing/2014/main" id="{C1937CDF-54A0-4EB9-87AA-3A6F53380AA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="" xmlns:a16="http://schemas.microsoft.com/office/drawing/2014/main" id="{EEC0EDC4-79A2-48AC-9C2F-EC89AA5AF409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="" xmlns:a16="http://schemas.microsoft.com/office/drawing/2014/main" id="{2C7274A9-AD57-4BC8-9D3E-4444CD75C0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="" xmlns:a16="http://schemas.microsoft.com/office/drawing/2014/main" id="{BCE58877-41A8-426A-A97C-C7E929F3EBE6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="" xmlns:a16="http://schemas.microsoft.com/office/drawing/2014/main" id="{6DEBC82F-0A62-4539-9DAC-1F7078C43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6A5A7A4C-C4AC-4031-8AE8-3C1D0B91DF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="" xmlns:a16="http://schemas.microsoft.com/office/drawing/2014/main" id="{73F73277-134F-4896-A41B-6121A44641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284486BE-FF72-4400-AED7-FC2F51FF896E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="" xmlns:a16="http://schemas.microsoft.com/office/drawing/2014/main" id="{07E4E1DC-4629-41E4-881E-039F4A4E34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="" xmlns:a16="http://schemas.microsoft.com/office/drawing/2014/main" id="{BEBF3104-364F-4626-A5B8-05B4D1ADCA6A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="" xmlns:a16="http://schemas.microsoft.com/office/drawing/2014/main" id="{8EA45D2F-F00F-4129-99E1-0B7C1B4A45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="" xmlns:a16="http://schemas.microsoft.com/office/drawing/2014/main" id="{96CA710A-0CE7-4CEF-B09B-27A332D959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="" xmlns:a16="http://schemas.microsoft.com/office/drawing/2014/main" id="{FCF51995-51FB-475E-94CD-AEE40B2178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B0D5CCF4-AEE8-4235-B77C-72150C7B86A8}"/>
              </a:ext>
            </a:extLst>
          </p:cNvPr>
          <p:cNvGrpSpPr/>
          <p:nvPr userDrawn="1"/>
        </p:nvGrpSpPr>
        <p:grpSpPr>
          <a:xfrm rot="20334324">
            <a:off x="9037156" y="71664"/>
            <a:ext cx="753407" cy="737354"/>
            <a:chOff x="8411919" y="701065"/>
            <a:chExt cx="2800065" cy="3490702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="" xmlns:a16="http://schemas.microsoft.com/office/drawing/2014/main" id="{6666712C-D9DC-4E1B-B224-EE2C1109D35C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="" xmlns:a16="http://schemas.microsoft.com/office/drawing/2014/main" id="{63352840-ABD4-47EF-ADD9-AA88424C91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="" xmlns:a16="http://schemas.microsoft.com/office/drawing/2014/main" id="{E9F6F136-D82F-4732-9A09-51877B3006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="" xmlns:a16="http://schemas.microsoft.com/office/drawing/2014/main" id="{2357C639-5D19-43DF-9527-8D32F5DC8C97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="" xmlns:a16="http://schemas.microsoft.com/office/drawing/2014/main" id="{69BA665B-04B0-4300-9EB4-1CFFE3ED45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="" xmlns:a16="http://schemas.microsoft.com/office/drawing/2014/main" id="{EF1951ED-ABFB-4722-9F63-B0B27E2C29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="" xmlns:a16="http://schemas.microsoft.com/office/drawing/2014/main" id="{364E12DE-0E57-4B8F-A49C-688E0958E9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="" xmlns:a16="http://schemas.microsoft.com/office/drawing/2014/main" id="{EE4BC377-B444-49A0-A473-E947787673A9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="" xmlns:a16="http://schemas.microsoft.com/office/drawing/2014/main" id="{B6B46601-4F83-4893-8A97-6736B822C1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="" xmlns:a16="http://schemas.microsoft.com/office/drawing/2014/main" id="{67EEF4EC-D9C6-4972-9B35-88DF77520A96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="" xmlns:a16="http://schemas.microsoft.com/office/drawing/2014/main" id="{E2B4C8D5-FD70-44AE-8137-B0A8F4ACCEA6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="" xmlns:a16="http://schemas.microsoft.com/office/drawing/2014/main" id="{EE403C5D-66B6-4B98-9623-F82EEB8A97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="" xmlns:a16="http://schemas.microsoft.com/office/drawing/2014/main" id="{2521883D-899C-437B-9424-C11E887F4C76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="" xmlns:a16="http://schemas.microsoft.com/office/drawing/2014/main" id="{11EE4CB0-E6F1-4616-8CFD-ABC0841896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="" xmlns:a16="http://schemas.microsoft.com/office/drawing/2014/main" id="{FD622344-682A-45AB-BDAC-D83955B30D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="" xmlns:a16="http://schemas.microsoft.com/office/drawing/2014/main" id="{E3F36C3A-AAA2-43EC-A1CA-D5CCDC6E35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="" xmlns:a16="http://schemas.microsoft.com/office/drawing/2014/main" id="{AD7E67AE-8D68-43B6-A73E-4A33D1A25236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="" xmlns:a16="http://schemas.microsoft.com/office/drawing/2014/main" id="{4CA0A232-916A-46A2-A7C1-987C261630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="" xmlns:a16="http://schemas.microsoft.com/office/drawing/2014/main" id="{978AD056-AB72-4926-86BA-E77C4E1712FA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="" xmlns:a16="http://schemas.microsoft.com/office/drawing/2014/main" id="{7189B293-9518-480B-92F2-B3FD6AE4D6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="" xmlns:a16="http://schemas.microsoft.com/office/drawing/2014/main" id="{39E57236-C826-4A70-BF3F-87A183C24D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="" xmlns:a16="http://schemas.microsoft.com/office/drawing/2014/main" id="{28F2DAEF-A763-4480-9B9B-5510A70DD6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>
            <a:extLst>
              <a:ext uri="{FF2B5EF4-FFF2-40B4-BE49-F238E27FC236}">
                <a16:creationId xmlns="" xmlns:a16="http://schemas.microsoft.com/office/drawing/2014/main" id="{574C772B-1928-4597-8A34-F77909439262}"/>
              </a:ext>
            </a:extLst>
          </p:cNvPr>
          <p:cNvGrpSpPr/>
          <p:nvPr userDrawn="1"/>
        </p:nvGrpSpPr>
        <p:grpSpPr>
          <a:xfrm rot="19421998">
            <a:off x="9748081" y="1384230"/>
            <a:ext cx="717208" cy="701926"/>
            <a:chOff x="8411919" y="701065"/>
            <a:chExt cx="2800065" cy="3490702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="" xmlns:a16="http://schemas.microsoft.com/office/drawing/2014/main" id="{7089472D-6102-4681-8E55-2C5794EE4E05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="" xmlns:a16="http://schemas.microsoft.com/office/drawing/2014/main" id="{45D7A623-A535-43CF-9E20-EB48163EBA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="" xmlns:a16="http://schemas.microsoft.com/office/drawing/2014/main" id="{84DDAD5E-B095-422F-B6CD-672CE6F954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="" xmlns:a16="http://schemas.microsoft.com/office/drawing/2014/main" id="{68204260-9189-46EB-869A-E95AE4088988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="" xmlns:a16="http://schemas.microsoft.com/office/drawing/2014/main" id="{5B13CB03-7EDD-43E9-A3EE-08A70D250D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="" xmlns:a16="http://schemas.microsoft.com/office/drawing/2014/main" id="{424ACA07-2AC8-4301-AF7A-F872F5BCBF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="" xmlns:a16="http://schemas.microsoft.com/office/drawing/2014/main" id="{5E9DDC0C-BE86-40AC-BA9D-02E3CE7A15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="" xmlns:a16="http://schemas.microsoft.com/office/drawing/2014/main" id="{04D754C4-75A5-4238-AA8C-BB7B243E7233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="" xmlns:a16="http://schemas.microsoft.com/office/drawing/2014/main" id="{1819C5E5-16FB-4BD7-ABFF-2AFB5E55E9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="" xmlns:a16="http://schemas.microsoft.com/office/drawing/2014/main" id="{4C7A9859-4815-4EA4-8F65-F968C9FC849F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="" xmlns:a16="http://schemas.microsoft.com/office/drawing/2014/main" id="{57B13CD7-AC6F-456F-9E2D-A202EA93C04D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="" xmlns:a16="http://schemas.microsoft.com/office/drawing/2014/main" id="{F2B697B7-B1AF-408B-A9B5-014F75EB3E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="" xmlns:a16="http://schemas.microsoft.com/office/drawing/2014/main" id="{AFF57946-E60E-4726-9F65-63637C96D9AC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="" xmlns:a16="http://schemas.microsoft.com/office/drawing/2014/main" id="{7CB79018-A974-42C3-9327-9EE494BBBC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="" xmlns:a16="http://schemas.microsoft.com/office/drawing/2014/main" id="{A027431D-F6A9-4475-92D1-2C456BFCEC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="" xmlns:a16="http://schemas.microsoft.com/office/drawing/2014/main" id="{B510266C-E548-470A-8A98-08A02F3E2E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="" xmlns:a16="http://schemas.microsoft.com/office/drawing/2014/main" id="{37175B15-68E2-4A5E-9813-8991CCF80A48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="" xmlns:a16="http://schemas.microsoft.com/office/drawing/2014/main" id="{3A100DAD-AFB1-40DB-ADE7-B83F5DD896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="" xmlns:a16="http://schemas.microsoft.com/office/drawing/2014/main" id="{620490C3-05EB-4F8F-B133-39AC8E8CA87F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="" xmlns:a16="http://schemas.microsoft.com/office/drawing/2014/main" id="{B64D449B-2D2F-4B3F-8257-1F8D0DD919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="" xmlns:a16="http://schemas.microsoft.com/office/drawing/2014/main" id="{7C287B58-6106-4047-BAA2-C3406DDB25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="" xmlns:a16="http://schemas.microsoft.com/office/drawing/2014/main" id="{9B63D3A8-33D6-4BC7-8CC9-857AAE669D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="" xmlns:a16="http://schemas.microsoft.com/office/drawing/2014/main" id="{17F06A6F-6318-483E-B452-C88B27C43350}"/>
              </a:ext>
            </a:extLst>
          </p:cNvPr>
          <p:cNvGrpSpPr/>
          <p:nvPr userDrawn="1"/>
        </p:nvGrpSpPr>
        <p:grpSpPr>
          <a:xfrm rot="19421998">
            <a:off x="9244413" y="1325575"/>
            <a:ext cx="458379" cy="448611"/>
            <a:chOff x="8411919" y="701065"/>
            <a:chExt cx="2800065" cy="3490702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="" xmlns:a16="http://schemas.microsoft.com/office/drawing/2014/main" id="{E91CD7AF-1692-4440-B8BA-E670A60CBCCA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="" xmlns:a16="http://schemas.microsoft.com/office/drawing/2014/main" id="{1356FF31-B953-4F4E-B596-E60EA148FE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="" xmlns:a16="http://schemas.microsoft.com/office/drawing/2014/main" id="{5C49752A-D43C-45B6-993D-EA5E0844C9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="" xmlns:a16="http://schemas.microsoft.com/office/drawing/2014/main" id="{B753FBDD-B18B-409C-A47A-F97D2E3F5EF6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="" xmlns:a16="http://schemas.microsoft.com/office/drawing/2014/main" id="{61749067-1D7E-4678-B43D-843D42744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="" xmlns:a16="http://schemas.microsoft.com/office/drawing/2014/main" id="{BB90CE84-57B1-4386-B44F-156E4FFC61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="" xmlns:a16="http://schemas.microsoft.com/office/drawing/2014/main" id="{15B6C08B-4B3D-4F15-9BA5-AB40A1E1F8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="" xmlns:a16="http://schemas.microsoft.com/office/drawing/2014/main" id="{BC1DF333-9292-43D8-96FF-D38D03FC80C0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="" xmlns:a16="http://schemas.microsoft.com/office/drawing/2014/main" id="{DC4CB3EA-34E0-4265-818A-640BBCAED2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="" xmlns:a16="http://schemas.microsoft.com/office/drawing/2014/main" id="{885D7418-DA23-4D62-ADDA-A33D8629D46F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="" xmlns:a16="http://schemas.microsoft.com/office/drawing/2014/main" id="{7DA01C98-3668-44DC-BD8A-21C1F9B9CC2B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="" xmlns:a16="http://schemas.microsoft.com/office/drawing/2014/main" id="{77874D64-B6D5-4B26-9D31-C32312A1FD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="" xmlns:a16="http://schemas.microsoft.com/office/drawing/2014/main" id="{67A0BDD8-5F2F-4871-AC80-15065F48B7B4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="" xmlns:a16="http://schemas.microsoft.com/office/drawing/2014/main" id="{774FF47B-975B-495B-AFA7-626EA3CB0B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="" xmlns:a16="http://schemas.microsoft.com/office/drawing/2014/main" id="{9979DDAC-383E-484D-AD43-6040954E5D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="" xmlns:a16="http://schemas.microsoft.com/office/drawing/2014/main" id="{5E20253B-FE44-45FD-9073-793A2ACD30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="" xmlns:a16="http://schemas.microsoft.com/office/drawing/2014/main" id="{4A967840-EB8D-4A8D-9023-BA05C472301C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="" xmlns:a16="http://schemas.microsoft.com/office/drawing/2014/main" id="{5BFA0587-ECDE-4476-B6DA-8C1636CCCB8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="" xmlns:a16="http://schemas.microsoft.com/office/drawing/2014/main" id="{9332D652-2851-49FA-9380-17419EF0B2EB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="" xmlns:a16="http://schemas.microsoft.com/office/drawing/2014/main" id="{0AB93698-E5DF-418F-84ED-95993EFBD6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="" xmlns:a16="http://schemas.microsoft.com/office/drawing/2014/main" id="{7253BEA4-85D6-4559-8CD4-CD651FA044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="" xmlns:a16="http://schemas.microsoft.com/office/drawing/2014/main" id="{33186F57-FF32-469C-8E8F-0D5A121C0D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Group 168">
            <a:extLst>
              <a:ext uri="{FF2B5EF4-FFF2-40B4-BE49-F238E27FC236}">
                <a16:creationId xmlns="" xmlns:a16="http://schemas.microsoft.com/office/drawing/2014/main" id="{B39A1B71-4BFB-417F-8ADF-A50673257A72}"/>
              </a:ext>
            </a:extLst>
          </p:cNvPr>
          <p:cNvGrpSpPr/>
          <p:nvPr userDrawn="1"/>
        </p:nvGrpSpPr>
        <p:grpSpPr>
          <a:xfrm rot="19421998">
            <a:off x="10765083" y="43767"/>
            <a:ext cx="412730" cy="403935"/>
            <a:chOff x="8411919" y="701065"/>
            <a:chExt cx="2800065" cy="3490702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="" xmlns:a16="http://schemas.microsoft.com/office/drawing/2014/main" id="{F5970A27-55A6-4D07-8C70-C55D06337EBD}"/>
                </a:ext>
              </a:extLst>
            </p:cNvPr>
            <p:cNvCxnSpPr/>
            <p:nvPr/>
          </p:nvCxnSpPr>
          <p:spPr>
            <a:xfrm>
              <a:off x="9105681" y="1504009"/>
              <a:ext cx="914400" cy="91440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="" xmlns:a16="http://schemas.microsoft.com/office/drawing/2014/main" id="{E83ABF58-61A0-409C-A57E-EA1E39EFB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2418409"/>
              <a:ext cx="1596788" cy="1910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="" xmlns:a16="http://schemas.microsoft.com/office/drawing/2014/main" id="{A072E919-222D-4E11-9FBF-4092D8A0EA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3" y="1504009"/>
              <a:ext cx="682388" cy="1105469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="" xmlns:a16="http://schemas.microsoft.com/office/drawing/2014/main" id="{B669C07E-C483-453C-AAEC-C3FBEDB040FD}"/>
                </a:ext>
              </a:extLst>
            </p:cNvPr>
            <p:cNvCxnSpPr>
              <a:cxnSpLocks/>
            </p:cNvCxnSpPr>
            <p:nvPr/>
          </p:nvCxnSpPr>
          <p:spPr>
            <a:xfrm>
              <a:off x="10702469" y="701066"/>
              <a:ext cx="509515" cy="1260143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="" xmlns:a16="http://schemas.microsoft.com/office/drawing/2014/main" id="{344DE8EA-742F-48A6-BEBC-F6781301ED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701065"/>
              <a:ext cx="682388" cy="171734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="" xmlns:a16="http://schemas.microsoft.com/office/drawing/2014/main" id="{16CB3F9E-2089-4472-92AB-7C98031C0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5681" y="701067"/>
              <a:ext cx="1596788" cy="8029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="" xmlns:a16="http://schemas.microsoft.com/office/drawing/2014/main" id="{70B846A2-CA79-4A17-A686-E022D57453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4487" y="2415851"/>
              <a:ext cx="1255594" cy="119503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="" xmlns:a16="http://schemas.microsoft.com/office/drawing/2014/main" id="{719E7FB7-9E8D-44B6-8718-865071D50168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93" y="2609478"/>
              <a:ext cx="341194" cy="100140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="" xmlns:a16="http://schemas.microsoft.com/office/drawing/2014/main" id="{1D0C8432-AFF4-4746-83E6-40A3AD7EBA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2415851"/>
              <a:ext cx="0" cy="1775916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="" xmlns:a16="http://schemas.microsoft.com/office/drawing/2014/main" id="{E4C7F024-C3FD-44DA-B543-9D4C33842F03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081" y="2418409"/>
              <a:ext cx="1026994" cy="7403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="" xmlns:a16="http://schemas.microsoft.com/office/drawing/2014/main" id="{11DFA92C-51B2-4F6C-AE96-147198D89D7A}"/>
                </a:ext>
              </a:extLst>
            </p:cNvPr>
            <p:cNvCxnSpPr>
              <a:cxnSpLocks/>
            </p:cNvCxnSpPr>
            <p:nvPr/>
          </p:nvCxnSpPr>
          <p:spPr>
            <a:xfrm>
              <a:off x="9111368" y="1501451"/>
              <a:ext cx="792707" cy="1535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="" xmlns:a16="http://schemas.microsoft.com/office/drawing/2014/main" id="{1F9FB3DC-4DAF-4AAE-9F4C-EFB7B0B94E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4075" y="701065"/>
              <a:ext cx="798394" cy="815170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="" xmlns:a16="http://schemas.microsoft.com/office/drawing/2014/main" id="{9FEA2574-D8E8-4BE5-9DEF-F08B7AF24CBB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3610883"/>
              <a:ext cx="1249907" cy="580884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="" xmlns:a16="http://schemas.microsoft.com/office/drawing/2014/main" id="{DC142A40-9738-4197-9048-6E3CE28229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4394" y="3158800"/>
              <a:ext cx="1032681" cy="103296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="" xmlns:a16="http://schemas.microsoft.com/office/drawing/2014/main" id="{DA05D9C8-371D-4CB4-967D-A728CB6DE2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20081" y="1961209"/>
              <a:ext cx="1191903" cy="45464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="" xmlns:a16="http://schemas.microsoft.com/office/drawing/2014/main" id="{9EB1DF40-1EA3-479A-8E44-C460A09111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52762" y="1961209"/>
              <a:ext cx="159222" cy="119759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="" xmlns:a16="http://schemas.microsoft.com/office/drawing/2014/main" id="{9194C8E4-D8F1-4623-8319-FC3C7547D1E9}"/>
                </a:ext>
              </a:extLst>
            </p:cNvPr>
            <p:cNvCxnSpPr>
              <a:cxnSpLocks/>
            </p:cNvCxnSpPr>
            <p:nvPr/>
          </p:nvCxnSpPr>
          <p:spPr>
            <a:xfrm>
              <a:off x="9904075" y="1501451"/>
              <a:ext cx="116006" cy="91440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="" xmlns:a16="http://schemas.microsoft.com/office/drawing/2014/main" id="{C2521ABC-062E-4457-999D-4BC3DE953E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606" y="3605125"/>
              <a:ext cx="343470" cy="3202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="" xmlns:a16="http://schemas.microsoft.com/office/drawing/2014/main" id="{994EDE13-F833-42D7-A127-BB45FBFCB58B}"/>
                </a:ext>
              </a:extLst>
            </p:cNvPr>
            <p:cNvCxnSpPr>
              <a:cxnSpLocks/>
            </p:cNvCxnSpPr>
            <p:nvPr/>
          </p:nvCxnSpPr>
          <p:spPr>
            <a:xfrm>
              <a:off x="8764487" y="1040840"/>
              <a:ext cx="346881" cy="475395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="" xmlns:a16="http://schemas.microsoft.com/office/drawing/2014/main" id="{76DD19A0-42AC-4680-A070-B7D26A7ECB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3292" y="1040840"/>
              <a:ext cx="329821" cy="1568638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="" xmlns:a16="http://schemas.microsoft.com/office/drawing/2014/main" id="{4823B065-A184-4DE8-A2E9-BD9454771D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1075" y="734546"/>
              <a:ext cx="1941393" cy="321931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="" xmlns:a16="http://schemas.microsoft.com/office/drawing/2014/main" id="{06A0FAEF-9B32-47C8-BD6B-48A2993CE3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1919" y="2609478"/>
              <a:ext cx="11374" cy="995647"/>
            </a:xfrm>
            <a:prstGeom prst="line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Rectangle 191">
            <a:extLst>
              <a:ext uri="{FF2B5EF4-FFF2-40B4-BE49-F238E27FC236}">
                <a16:creationId xmlns="" xmlns:a16="http://schemas.microsoft.com/office/drawing/2014/main" id="{6C54488B-4AA8-4A29-9071-60D6AF00DA6E}"/>
              </a:ext>
            </a:extLst>
          </p:cNvPr>
          <p:cNvSpPr/>
          <p:nvPr userDrawn="1"/>
        </p:nvSpPr>
        <p:spPr>
          <a:xfrm>
            <a:off x="11445923" y="0"/>
            <a:ext cx="373038" cy="25522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3" name="Rectangle 192">
            <a:extLst>
              <a:ext uri="{FF2B5EF4-FFF2-40B4-BE49-F238E27FC236}">
                <a16:creationId xmlns="" xmlns:a16="http://schemas.microsoft.com/office/drawing/2014/main" id="{6AA5F804-B564-42DA-88D6-915FE7EFD1E7}"/>
              </a:ext>
            </a:extLst>
          </p:cNvPr>
          <p:cNvSpPr/>
          <p:nvPr userDrawn="1"/>
        </p:nvSpPr>
        <p:spPr>
          <a:xfrm>
            <a:off x="11818961" y="0"/>
            <a:ext cx="373038" cy="25522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1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90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82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8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07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7" r:id="rId2"/>
    <p:sldLayoutId id="2147483739" r:id="rId3"/>
    <p:sldLayoutId id="2147483736" r:id="rId4"/>
    <p:sldLayoutId id="2147483740" r:id="rId5"/>
    <p:sldLayoutId id="2147483743" r:id="rId6"/>
    <p:sldLayoutId id="2147483741" r:id="rId7"/>
    <p:sldLayoutId id="2147483742" r:id="rId8"/>
    <p:sldLayoutId id="2147483738" r:id="rId9"/>
    <p:sldLayoutId id="2147483746" r:id="rId10"/>
    <p:sldLayoutId id="2147483748" r:id="rId1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 1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11" y="962527"/>
            <a:ext cx="5173454" cy="1983804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1331496" y="3985146"/>
            <a:ext cx="9176084" cy="1337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217730" y="4299019"/>
            <a:ext cx="94036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M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أنظمة </a:t>
            </a:r>
            <a:r>
              <a:rPr lang="ar-MA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rPr>
              <a:t>معالجة المياه</a:t>
            </a:r>
            <a:endParaRPr lang="fr-F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FC33F056-B960-4BDA-AEC2-C16CDBF249D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2"/>
          <a:stretch/>
        </p:blipFill>
        <p:spPr bwMode="auto">
          <a:xfrm>
            <a:off x="198049" y="6024282"/>
            <a:ext cx="1845904" cy="833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Espace réservé pour une image 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106" y="1866900"/>
            <a:ext cx="5907444" cy="3775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10">
            <a:extLst>
              <a:ext uri="{FF2B5EF4-FFF2-40B4-BE49-F238E27FC236}">
                <a16:creationId xmlns="" xmlns:a16="http://schemas.microsoft.com/office/drawing/2014/main" id="{7D129851-8755-4599-9F04-3F3F9B0109F9}"/>
              </a:ext>
            </a:extLst>
          </p:cNvPr>
          <p:cNvSpPr txBox="1">
            <a:spLocks/>
          </p:cNvSpPr>
          <p:nvPr/>
        </p:nvSpPr>
        <p:spPr>
          <a:xfrm>
            <a:off x="150125" y="705178"/>
            <a:ext cx="5841241" cy="5427608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2400" b="1" dirty="0">
                <a:solidFill>
                  <a:schemeClr val="bg1"/>
                </a:solidFill>
                <a:latin typeface="Century Gothic" pitchFamily="34" charset="0"/>
              </a:rPr>
              <a:t>يلعب الماء العديد من الأدوار في صناعة الأدوية. هناك نوعان من المياه الأكثر استخدامًا: المياه النقية السائبة (</a:t>
            </a:r>
            <a:r>
              <a:rPr lang="fr-FR" sz="2400" b="1" dirty="0" err="1">
                <a:solidFill>
                  <a:schemeClr val="bg1"/>
                </a:solidFill>
                <a:latin typeface="Century Gothic" pitchFamily="34" charset="0"/>
              </a:rPr>
              <a:t>EPUv</a:t>
            </a:r>
            <a:r>
              <a:rPr lang="fr-FR" sz="2400" b="1" dirty="0">
                <a:solidFill>
                  <a:schemeClr val="bg1"/>
                </a:solidFill>
                <a:latin typeface="Century Gothic" pitchFamily="34" charset="0"/>
              </a:rPr>
              <a:t>) </a:t>
            </a:r>
            <a:r>
              <a:rPr lang="ar-MA" sz="2400" b="1" dirty="0">
                <a:solidFill>
                  <a:schemeClr val="bg1"/>
                </a:solidFill>
                <a:latin typeface="Century Gothic" pitchFamily="34" charset="0"/>
              </a:rPr>
              <a:t>والماء للكميات القابلة للحقن (</a:t>
            </a:r>
            <a:r>
              <a:rPr lang="fr-FR" sz="2400" b="1" dirty="0" err="1">
                <a:solidFill>
                  <a:schemeClr val="bg1"/>
                </a:solidFill>
                <a:latin typeface="Century Gothic" pitchFamily="34" charset="0"/>
              </a:rPr>
              <a:t>EPPIv</a:t>
            </a:r>
            <a:r>
              <a:rPr lang="fr-FR" sz="2400" b="1" dirty="0">
                <a:solidFill>
                  <a:schemeClr val="bg1"/>
                </a:solidFill>
                <a:latin typeface="Century Gothic" pitchFamily="34" charset="0"/>
              </a:rPr>
              <a:t>). </a:t>
            </a:r>
            <a:r>
              <a:rPr lang="ar-MA" sz="2400" b="1" dirty="0">
                <a:solidFill>
                  <a:schemeClr val="bg1"/>
                </a:solidFill>
                <a:latin typeface="Century Gothic" pitchFamily="34" charset="0"/>
              </a:rPr>
              <a:t>لإعداد المياه للاستخدام الصيدلاني ، يمكن استخدام العديد من التقنيات بما في ذلك التبادل الأيوني والتناضح العكسي وإزالة الأيونات الكهربائية</a:t>
            </a:r>
            <a:r>
              <a:rPr lang="ar-MA" sz="2400" b="1" dirty="0" smtClean="0">
                <a:solidFill>
                  <a:schemeClr val="bg1"/>
                </a:solidFill>
                <a:latin typeface="Century Gothic" pitchFamily="34" charset="0"/>
              </a:rPr>
              <a:t>.</a:t>
            </a:r>
            <a:endParaRPr lang="fr-FR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6470431" y="336590"/>
            <a:ext cx="516911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1"/>
            <a:r>
              <a:rPr lang="ar-MA" sz="3200" b="1" dirty="0" smtClean="0">
                <a:solidFill>
                  <a:schemeClr val="accent2"/>
                </a:solidFill>
                <a:latin typeface="Century Gothic" pitchFamily="34" charset="0"/>
              </a:rPr>
              <a:t>الصيدلانية</a:t>
            </a:r>
            <a:endParaRPr lang="fr-BE" sz="3200" b="1" dirty="0">
              <a:solidFill>
                <a:schemeClr val="accent2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487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" r="9258"/>
          <a:stretch/>
        </p:blipFill>
        <p:spPr>
          <a:xfrm>
            <a:off x="0" y="1600200"/>
            <a:ext cx="6262922" cy="408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6115050" y="0"/>
            <a:ext cx="607695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ext Placeholder 10">
            <a:extLst>
              <a:ext uri="{FF2B5EF4-FFF2-40B4-BE49-F238E27FC236}">
                <a16:creationId xmlns="" xmlns:a16="http://schemas.microsoft.com/office/drawing/2014/main" id="{7D129851-8755-4599-9F04-3F3F9B0109F9}"/>
              </a:ext>
            </a:extLst>
          </p:cNvPr>
          <p:cNvSpPr txBox="1">
            <a:spLocks/>
          </p:cNvSpPr>
          <p:nvPr/>
        </p:nvSpPr>
        <p:spPr>
          <a:xfrm>
            <a:off x="6262920" y="781706"/>
            <a:ext cx="5757629" cy="5427608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1">
              <a:buNone/>
            </a:pPr>
            <a:r>
              <a:rPr lang="ar-MA" sz="2400" b="1" dirty="0">
                <a:solidFill>
                  <a:schemeClr val="bg1"/>
                </a:solidFill>
                <a:latin typeface="Century Gothic" pitchFamily="34" charset="0"/>
              </a:rPr>
              <a:t>لمعالجة المياه الصناعية أو إعادة تدوير النباتات. </a:t>
            </a:r>
            <a:r>
              <a:rPr lang="ar-MA" sz="2400" b="1" dirty="0">
                <a:solidFill>
                  <a:schemeClr val="bg1"/>
                </a:solidFill>
                <a:latin typeface="Century Gothic" pitchFamily="34" charset="0"/>
              </a:rPr>
              <a:t>تتيح </a:t>
            </a:r>
            <a:r>
              <a:rPr lang="fr-FR" sz="2400" b="1" dirty="0" smtClean="0">
                <a:solidFill>
                  <a:schemeClr val="bg1"/>
                </a:solidFill>
                <a:latin typeface="Century Gothic" pitchFamily="34" charset="0"/>
              </a:rPr>
              <a:t>   </a:t>
            </a:r>
            <a:r>
              <a:rPr lang="ar-MA" sz="2400" b="1" dirty="0" smtClean="0">
                <a:solidFill>
                  <a:schemeClr val="bg1"/>
                </a:solidFill>
                <a:latin typeface="Century Gothic" pitchFamily="34" charset="0"/>
              </a:rPr>
              <a:t>هذه </a:t>
            </a:r>
            <a:r>
              <a:rPr lang="ar-MA" sz="2400" b="1" dirty="0">
                <a:solidFill>
                  <a:schemeClr val="bg1"/>
                </a:solidFill>
                <a:latin typeface="Century Gothic" pitchFamily="34" charset="0"/>
              </a:rPr>
              <a:t>العملية معالجة النفايات السائلة التي تحتوي </a:t>
            </a:r>
            <a:r>
              <a:rPr lang="ar-MA" sz="2400" b="1" dirty="0" smtClean="0">
                <a:solidFill>
                  <a:schemeClr val="bg1"/>
                </a:solidFill>
                <a:latin typeface="Century Gothic" pitchFamily="34" charset="0"/>
              </a:rPr>
              <a:t>على</a:t>
            </a:r>
            <a:r>
              <a:rPr lang="fr-FR" sz="2400" b="1" dirty="0" smtClean="0">
                <a:solidFill>
                  <a:schemeClr val="bg1"/>
                </a:solidFill>
                <a:latin typeface="Century Gothic" pitchFamily="34" charset="0"/>
              </a:rPr>
              <a:t>  </a:t>
            </a:r>
            <a:r>
              <a:rPr lang="ar-MA" sz="2400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Century Gothic" pitchFamily="34" charset="0"/>
              </a:rPr>
              <a:t>COD</a:t>
            </a:r>
            <a:r>
              <a:rPr lang="ar-MA" sz="2400" b="1" dirty="0" smtClean="0">
                <a:solidFill>
                  <a:schemeClr val="bg1"/>
                </a:solidFill>
                <a:latin typeface="Century Gothic" pitchFamily="34" charset="0"/>
              </a:rPr>
              <a:t>الطلب </a:t>
            </a:r>
            <a:r>
              <a:rPr lang="ar-MA" sz="2400" b="1" dirty="0">
                <a:solidFill>
                  <a:schemeClr val="bg1"/>
                </a:solidFill>
                <a:latin typeface="Century Gothic" pitchFamily="34" charset="0"/>
              </a:rPr>
              <a:t>على الأكسجين </a:t>
            </a:r>
            <a:r>
              <a:rPr lang="ar-MA" sz="2400" b="1" dirty="0" smtClean="0">
                <a:solidFill>
                  <a:schemeClr val="bg1"/>
                </a:solidFill>
                <a:latin typeface="Century Gothic" pitchFamily="34" charset="0"/>
              </a:rPr>
              <a:t>الكيميائي </a:t>
            </a:r>
            <a:r>
              <a:rPr lang="ar-MA" sz="2400" b="1" dirty="0">
                <a:solidFill>
                  <a:schemeClr val="bg1"/>
                </a:solidFill>
                <a:latin typeface="Century Gothic" pitchFamily="34" charset="0"/>
              </a:rPr>
              <a:t>بقوة أو </a:t>
            </a:r>
            <a:r>
              <a:rPr lang="ar-MA" sz="2400" b="1" dirty="0" smtClean="0">
                <a:solidFill>
                  <a:schemeClr val="bg1"/>
                </a:solidFill>
                <a:latin typeface="Century Gothic" pitchFamily="34" charset="0"/>
              </a:rPr>
              <a:t>قابلة</a:t>
            </a:r>
            <a:r>
              <a:rPr lang="fr-FR" sz="2400" b="1" dirty="0" smtClean="0">
                <a:solidFill>
                  <a:schemeClr val="bg1"/>
                </a:solidFill>
                <a:latin typeface="Century Gothic" pitchFamily="34" charset="0"/>
              </a:rPr>
              <a:t>     </a:t>
            </a:r>
            <a:r>
              <a:rPr lang="ar-MA" sz="2400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ar-MA" sz="2400" b="1" dirty="0">
                <a:solidFill>
                  <a:schemeClr val="bg1"/>
                </a:solidFill>
                <a:latin typeface="Century Gothic" pitchFamily="34" charset="0"/>
              </a:rPr>
              <a:t>للذوبان. هذه العملية المبتكرة مناسبة بشكل خاص للمواد المسكنة الدقيقة </a:t>
            </a:r>
            <a:r>
              <a:rPr lang="ar-MA" sz="2400" b="1" dirty="0" smtClean="0">
                <a:solidFill>
                  <a:schemeClr val="bg1"/>
                </a:solidFill>
                <a:latin typeface="Century Gothic" pitchFamily="34" charset="0"/>
              </a:rPr>
              <a:t>معايير </a:t>
            </a:r>
            <a:r>
              <a:rPr lang="fr-FR" sz="2400" b="1" dirty="0" smtClean="0">
                <a:solidFill>
                  <a:schemeClr val="bg1"/>
                </a:solidFill>
                <a:latin typeface="Century Gothic" pitchFamily="34" charset="0"/>
              </a:rPr>
              <a:t>RSDE </a:t>
            </a:r>
            <a:r>
              <a:rPr lang="fr-FR" sz="2400" b="1" dirty="0">
                <a:solidFill>
                  <a:schemeClr val="bg1"/>
                </a:solidFill>
                <a:latin typeface="Century Gothic" pitchFamily="34" charset="0"/>
              </a:rPr>
              <a:t>، </a:t>
            </a:r>
            <a:r>
              <a:rPr lang="ar-MA" sz="2400" b="1" dirty="0">
                <a:solidFill>
                  <a:schemeClr val="bg1"/>
                </a:solidFill>
                <a:latin typeface="Century Gothic" pitchFamily="34" charset="0"/>
              </a:rPr>
              <a:t>ومخلفات الأدوية </a:t>
            </a:r>
            <a:r>
              <a:rPr lang="ar-MA" sz="2400" b="1" dirty="0" smtClean="0">
                <a:solidFill>
                  <a:schemeClr val="bg1"/>
                </a:solidFill>
                <a:latin typeface="Century Gothic" pitchFamily="34" charset="0"/>
              </a:rPr>
              <a:t>،</a:t>
            </a:r>
            <a:r>
              <a:rPr lang="fr-FR" sz="2400" b="1" dirty="0" smtClean="0">
                <a:solidFill>
                  <a:schemeClr val="bg1"/>
                </a:solidFill>
                <a:latin typeface="Century Gothic" pitchFamily="34" charset="0"/>
              </a:rPr>
              <a:t>    </a:t>
            </a:r>
            <a:r>
              <a:rPr lang="ar-MA" sz="2400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ar-MA" sz="2400" b="1" dirty="0">
                <a:solidFill>
                  <a:schemeClr val="bg1"/>
                </a:solidFill>
                <a:latin typeface="Century Gothic" pitchFamily="34" charset="0"/>
              </a:rPr>
              <a:t>ومضادات الغدد الصماء ، ومنتجات الصحة النباتية ، إلخ.</a:t>
            </a:r>
            <a:endParaRPr lang="fr-FR" sz="2400" b="1" dirty="0">
              <a:solidFill>
                <a:schemeClr val="bg1"/>
              </a:solidFill>
              <a:latin typeface="Century Gothic" pitchFamily="34" charset="0"/>
            </a:endParaRPr>
          </a:p>
          <a:p>
            <a:pPr marL="0" indent="0" algn="just">
              <a:buNone/>
            </a:pPr>
            <a:endParaRPr lang="fr-BE" sz="28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374431" y="431839"/>
            <a:ext cx="520721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1"/>
            <a:r>
              <a:rPr lang="ar-MA" sz="3200" b="1" dirty="0" smtClean="0">
                <a:solidFill>
                  <a:schemeClr val="accent3"/>
                </a:solidFill>
                <a:latin typeface="Century Gothic" pitchFamily="34" charset="0"/>
              </a:rPr>
              <a:t>إعادة </a:t>
            </a:r>
            <a:r>
              <a:rPr lang="ar-MA" sz="3200" b="1" dirty="0">
                <a:solidFill>
                  <a:schemeClr val="accent3"/>
                </a:solidFill>
                <a:latin typeface="Century Gothic" pitchFamily="34" charset="0"/>
              </a:rPr>
              <a:t>تدوير المياه الصناعية</a:t>
            </a:r>
            <a:endParaRPr lang="fr-FR" altLang="fr-FR" sz="3200" b="1" dirty="0">
              <a:solidFill>
                <a:schemeClr val="accent3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93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13">
            <a:extLst>
              <a:ext uri="{FF2B5EF4-FFF2-40B4-BE49-F238E27FC236}">
                <a16:creationId xmlns="" xmlns:a16="http://schemas.microsoft.com/office/drawing/2014/main" id="{F61B7451-E002-4FB0-9C16-C8B37A6BDCE5}"/>
              </a:ext>
            </a:extLst>
          </p:cNvPr>
          <p:cNvSpPr txBox="1">
            <a:spLocks/>
          </p:cNvSpPr>
          <p:nvPr/>
        </p:nvSpPr>
        <p:spPr>
          <a:xfrm>
            <a:off x="1319798" y="5045277"/>
            <a:ext cx="5886220" cy="911194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ar-MA" sz="4800" b="1" dirty="0"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وحدات </a:t>
            </a:r>
            <a:r>
              <a:rPr lang="ar-MA" sz="4800" b="1" dirty="0" smtClean="0">
                <a:solidFill>
                  <a:srgbClr val="00B0F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الحاويات</a:t>
            </a:r>
            <a:endParaRPr lang="en-US" altLang="ko-KR" sz="4400" b="1" dirty="0">
              <a:solidFill>
                <a:srgbClr val="00B0F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3" name="자유형: 도형 27">
            <a:extLst>
              <a:ext uri="{FF2B5EF4-FFF2-40B4-BE49-F238E27FC236}">
                <a16:creationId xmlns="" xmlns:a16="http://schemas.microsoft.com/office/drawing/2014/main" id="{5C6DA5C3-7B78-4621-AEF8-559F8E50A6DB}"/>
              </a:ext>
            </a:extLst>
          </p:cNvPr>
          <p:cNvSpPr/>
          <p:nvPr/>
        </p:nvSpPr>
        <p:spPr>
          <a:xfrm>
            <a:off x="10755082" y="1558843"/>
            <a:ext cx="1436918" cy="2386152"/>
          </a:xfrm>
          <a:custGeom>
            <a:avLst/>
            <a:gdLst>
              <a:gd name="connsiteX0" fmla="*/ 1193076 w 1436918"/>
              <a:gd name="connsiteY0" fmla="*/ 0 h 2386152"/>
              <a:gd name="connsiteX1" fmla="*/ 1436918 w 1436918"/>
              <a:gd name="connsiteY1" fmla="*/ 243842 h 2386152"/>
              <a:gd name="connsiteX2" fmla="*/ 1436918 w 1436918"/>
              <a:gd name="connsiteY2" fmla="*/ 2142310 h 2386152"/>
              <a:gd name="connsiteX3" fmla="*/ 1193076 w 1436918"/>
              <a:gd name="connsiteY3" fmla="*/ 2386152 h 2386152"/>
              <a:gd name="connsiteX4" fmla="*/ 0 w 1436918"/>
              <a:gd name="connsiteY4" fmla="*/ 1193076 h 238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918" h="2386152">
                <a:moveTo>
                  <a:pt x="1193076" y="0"/>
                </a:moveTo>
                <a:lnTo>
                  <a:pt x="1436918" y="243842"/>
                </a:lnTo>
                <a:lnTo>
                  <a:pt x="1436918" y="2142310"/>
                </a:lnTo>
                <a:lnTo>
                  <a:pt x="1193076" y="2386152"/>
                </a:lnTo>
                <a:lnTo>
                  <a:pt x="0" y="1193076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자유형: 도형 30">
            <a:extLst>
              <a:ext uri="{FF2B5EF4-FFF2-40B4-BE49-F238E27FC236}">
                <a16:creationId xmlns="" xmlns:a16="http://schemas.microsoft.com/office/drawing/2014/main" id="{2C268D95-6831-4266-B85D-064EBE9CA51C}"/>
              </a:ext>
            </a:extLst>
          </p:cNvPr>
          <p:cNvSpPr/>
          <p:nvPr/>
        </p:nvSpPr>
        <p:spPr>
          <a:xfrm>
            <a:off x="8155574" y="2"/>
            <a:ext cx="2386152" cy="1393379"/>
          </a:xfrm>
          <a:custGeom>
            <a:avLst/>
            <a:gdLst>
              <a:gd name="connsiteX0" fmla="*/ 200303 w 2386152"/>
              <a:gd name="connsiteY0" fmla="*/ 0 h 1393379"/>
              <a:gd name="connsiteX1" fmla="*/ 2185849 w 2386152"/>
              <a:gd name="connsiteY1" fmla="*/ 0 h 1393379"/>
              <a:gd name="connsiteX2" fmla="*/ 2386152 w 2386152"/>
              <a:gd name="connsiteY2" fmla="*/ 200303 h 1393379"/>
              <a:gd name="connsiteX3" fmla="*/ 1193076 w 2386152"/>
              <a:gd name="connsiteY3" fmla="*/ 1393379 h 1393379"/>
              <a:gd name="connsiteX4" fmla="*/ 0 w 2386152"/>
              <a:gd name="connsiteY4" fmla="*/ 200303 h 139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6152" h="1393379">
                <a:moveTo>
                  <a:pt x="200303" y="0"/>
                </a:moveTo>
                <a:lnTo>
                  <a:pt x="2185849" y="0"/>
                </a:lnTo>
                <a:lnTo>
                  <a:pt x="2386152" y="200303"/>
                </a:lnTo>
                <a:lnTo>
                  <a:pt x="1193076" y="1393379"/>
                </a:lnTo>
                <a:lnTo>
                  <a:pt x="0" y="200303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자유형: 도형 34">
            <a:extLst>
              <a:ext uri="{FF2B5EF4-FFF2-40B4-BE49-F238E27FC236}">
                <a16:creationId xmlns="" xmlns:a16="http://schemas.microsoft.com/office/drawing/2014/main" id="{6459F166-C1AE-49BD-A7FB-4CDE1C54BAAC}"/>
              </a:ext>
            </a:extLst>
          </p:cNvPr>
          <p:cNvSpPr/>
          <p:nvPr/>
        </p:nvSpPr>
        <p:spPr>
          <a:xfrm>
            <a:off x="10755082" y="2"/>
            <a:ext cx="1436918" cy="1393380"/>
          </a:xfrm>
          <a:custGeom>
            <a:avLst/>
            <a:gdLst>
              <a:gd name="connsiteX0" fmla="*/ 200304 w 1436918"/>
              <a:gd name="connsiteY0" fmla="*/ 0 h 1393380"/>
              <a:gd name="connsiteX1" fmla="*/ 1436918 w 1436918"/>
              <a:gd name="connsiteY1" fmla="*/ 0 h 1393380"/>
              <a:gd name="connsiteX2" fmla="*/ 1436918 w 1436918"/>
              <a:gd name="connsiteY2" fmla="*/ 1149538 h 1393380"/>
              <a:gd name="connsiteX3" fmla="*/ 1193076 w 1436918"/>
              <a:gd name="connsiteY3" fmla="*/ 1393380 h 1393380"/>
              <a:gd name="connsiteX4" fmla="*/ 0 w 1436918"/>
              <a:gd name="connsiteY4" fmla="*/ 200304 h 139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918" h="1393380">
                <a:moveTo>
                  <a:pt x="200304" y="0"/>
                </a:moveTo>
                <a:lnTo>
                  <a:pt x="1436918" y="0"/>
                </a:lnTo>
                <a:lnTo>
                  <a:pt x="1436918" y="1149538"/>
                </a:lnTo>
                <a:lnTo>
                  <a:pt x="1193076" y="1393380"/>
                </a:lnTo>
                <a:lnTo>
                  <a:pt x="0" y="200304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6" name="자유형: 도형 35">
            <a:extLst>
              <a:ext uri="{FF2B5EF4-FFF2-40B4-BE49-F238E27FC236}">
                <a16:creationId xmlns="" xmlns:a16="http://schemas.microsoft.com/office/drawing/2014/main" id="{8657D5CE-DB48-4940-860E-BAB55C81C910}"/>
              </a:ext>
            </a:extLst>
          </p:cNvPr>
          <p:cNvSpPr/>
          <p:nvPr/>
        </p:nvSpPr>
        <p:spPr>
          <a:xfrm rot="10800000">
            <a:off x="6836223" y="5464622"/>
            <a:ext cx="2386152" cy="1393379"/>
          </a:xfrm>
          <a:custGeom>
            <a:avLst/>
            <a:gdLst>
              <a:gd name="connsiteX0" fmla="*/ 200303 w 2386152"/>
              <a:gd name="connsiteY0" fmla="*/ 0 h 1393379"/>
              <a:gd name="connsiteX1" fmla="*/ 2185849 w 2386152"/>
              <a:gd name="connsiteY1" fmla="*/ 0 h 1393379"/>
              <a:gd name="connsiteX2" fmla="*/ 2386152 w 2386152"/>
              <a:gd name="connsiteY2" fmla="*/ 200303 h 1393379"/>
              <a:gd name="connsiteX3" fmla="*/ 1193076 w 2386152"/>
              <a:gd name="connsiteY3" fmla="*/ 1393379 h 1393379"/>
              <a:gd name="connsiteX4" fmla="*/ 0 w 2386152"/>
              <a:gd name="connsiteY4" fmla="*/ 200303 h 139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6152" h="1393379">
                <a:moveTo>
                  <a:pt x="200303" y="0"/>
                </a:moveTo>
                <a:lnTo>
                  <a:pt x="2185849" y="0"/>
                </a:lnTo>
                <a:lnTo>
                  <a:pt x="2386152" y="200303"/>
                </a:lnTo>
                <a:lnTo>
                  <a:pt x="1193076" y="1393379"/>
                </a:lnTo>
                <a:lnTo>
                  <a:pt x="0" y="200303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9" name="Espace réservé pour une image 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r="22207" b="10710"/>
          <a:stretch/>
        </p:blipFill>
        <p:spPr>
          <a:xfrm>
            <a:off x="5551710" y="2891256"/>
            <a:ext cx="3644538" cy="3666309"/>
          </a:xfrm>
        </p:spPr>
      </p:pic>
      <p:pic>
        <p:nvPicPr>
          <p:cNvPr id="2" name="Espace réservé pour une image  1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8" t="13542" r="4859" b="6252"/>
          <a:stretch/>
        </p:blipFill>
        <p:spPr>
          <a:xfrm>
            <a:off x="8274507" y="278688"/>
            <a:ext cx="3644538" cy="3666309"/>
          </a:xfrm>
        </p:spPr>
      </p:pic>
      <p:pic>
        <p:nvPicPr>
          <p:cNvPr id="6" name="Espace réservé pour une image 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9" r="16905"/>
          <a:stretch/>
        </p:blipFill>
        <p:spPr>
          <a:xfrm>
            <a:off x="8155574" y="2891254"/>
            <a:ext cx="3644538" cy="3666309"/>
          </a:xfrm>
        </p:spPr>
      </p:pic>
      <p:sp>
        <p:nvSpPr>
          <p:cNvPr id="22" name="자유형: 도형 30">
            <a:extLst>
              <a:ext uri="{FF2B5EF4-FFF2-40B4-BE49-F238E27FC236}">
                <a16:creationId xmlns="" xmlns:a16="http://schemas.microsoft.com/office/drawing/2014/main" id="{2C268D95-6831-4266-B85D-064EBE9CA51C}"/>
              </a:ext>
            </a:extLst>
          </p:cNvPr>
          <p:cNvSpPr/>
          <p:nvPr/>
        </p:nvSpPr>
        <p:spPr>
          <a:xfrm>
            <a:off x="5527344" y="2"/>
            <a:ext cx="2386152" cy="1393379"/>
          </a:xfrm>
          <a:custGeom>
            <a:avLst/>
            <a:gdLst>
              <a:gd name="connsiteX0" fmla="*/ 200303 w 2386152"/>
              <a:gd name="connsiteY0" fmla="*/ 0 h 1393379"/>
              <a:gd name="connsiteX1" fmla="*/ 2185849 w 2386152"/>
              <a:gd name="connsiteY1" fmla="*/ 0 h 1393379"/>
              <a:gd name="connsiteX2" fmla="*/ 2386152 w 2386152"/>
              <a:gd name="connsiteY2" fmla="*/ 200303 h 1393379"/>
              <a:gd name="connsiteX3" fmla="*/ 1193076 w 2386152"/>
              <a:gd name="connsiteY3" fmla="*/ 1393379 h 1393379"/>
              <a:gd name="connsiteX4" fmla="*/ 0 w 2386152"/>
              <a:gd name="connsiteY4" fmla="*/ 200303 h 139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6152" h="1393379">
                <a:moveTo>
                  <a:pt x="200303" y="0"/>
                </a:moveTo>
                <a:lnTo>
                  <a:pt x="2185849" y="0"/>
                </a:lnTo>
                <a:lnTo>
                  <a:pt x="2386152" y="200303"/>
                </a:lnTo>
                <a:lnTo>
                  <a:pt x="1193076" y="1393379"/>
                </a:lnTo>
                <a:lnTo>
                  <a:pt x="0" y="200303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23" name="Espace réservé pour une image 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5" t="2391" r="44734" b="1695"/>
          <a:stretch/>
        </p:blipFill>
        <p:spPr>
          <a:xfrm>
            <a:off x="2923480" y="296099"/>
            <a:ext cx="3644538" cy="3666309"/>
          </a:xfrm>
          <a:custGeom>
            <a:avLst/>
            <a:gdLst>
              <a:gd name="connsiteX0" fmla="*/ 1171303 w 3644538"/>
              <a:gd name="connsiteY0" fmla="*/ 1323703 h 3666309"/>
              <a:gd name="connsiteX1" fmla="*/ 2342606 w 3644538"/>
              <a:gd name="connsiteY1" fmla="*/ 2495006 h 3666309"/>
              <a:gd name="connsiteX2" fmla="*/ 1171303 w 3644538"/>
              <a:gd name="connsiteY2" fmla="*/ 3666309 h 3666309"/>
              <a:gd name="connsiteX3" fmla="*/ 0 w 3644538"/>
              <a:gd name="connsiteY3" fmla="*/ 2495006 h 3666309"/>
              <a:gd name="connsiteX4" fmla="*/ 2473235 w 3644538"/>
              <a:gd name="connsiteY4" fmla="*/ 0 h 3666309"/>
              <a:gd name="connsiteX5" fmla="*/ 3644538 w 3644538"/>
              <a:gd name="connsiteY5" fmla="*/ 1171303 h 3666309"/>
              <a:gd name="connsiteX6" fmla="*/ 2473235 w 3644538"/>
              <a:gd name="connsiteY6" fmla="*/ 2342606 h 3666309"/>
              <a:gd name="connsiteX7" fmla="*/ 1301932 w 3644538"/>
              <a:gd name="connsiteY7" fmla="*/ 1171303 h 366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44538" h="3666309">
                <a:moveTo>
                  <a:pt x="1171303" y="1323703"/>
                </a:moveTo>
                <a:lnTo>
                  <a:pt x="2342606" y="2495006"/>
                </a:lnTo>
                <a:lnTo>
                  <a:pt x="1171303" y="3666309"/>
                </a:lnTo>
                <a:lnTo>
                  <a:pt x="0" y="2495006"/>
                </a:lnTo>
                <a:close/>
                <a:moveTo>
                  <a:pt x="2473235" y="0"/>
                </a:moveTo>
                <a:lnTo>
                  <a:pt x="3644538" y="1171303"/>
                </a:lnTo>
                <a:lnTo>
                  <a:pt x="2473235" y="2342606"/>
                </a:lnTo>
                <a:lnTo>
                  <a:pt x="1301932" y="1171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</p:pic>
      <p:pic>
        <p:nvPicPr>
          <p:cNvPr id="7" name="Espace réservé pour une image 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3" t="9431" r="26839" b="4984"/>
          <a:stretch/>
        </p:blipFill>
        <p:spPr/>
      </p:pic>
      <p:sp>
        <p:nvSpPr>
          <p:cNvPr id="24" name="자유형: 도형 30">
            <a:extLst>
              <a:ext uri="{FF2B5EF4-FFF2-40B4-BE49-F238E27FC236}">
                <a16:creationId xmlns="" xmlns:a16="http://schemas.microsoft.com/office/drawing/2014/main" id="{2C268D95-6831-4266-B85D-064EBE9CA51C}"/>
              </a:ext>
            </a:extLst>
          </p:cNvPr>
          <p:cNvSpPr/>
          <p:nvPr/>
        </p:nvSpPr>
        <p:spPr>
          <a:xfrm>
            <a:off x="2892893" y="2"/>
            <a:ext cx="2386152" cy="1393379"/>
          </a:xfrm>
          <a:custGeom>
            <a:avLst/>
            <a:gdLst>
              <a:gd name="connsiteX0" fmla="*/ 200303 w 2386152"/>
              <a:gd name="connsiteY0" fmla="*/ 0 h 1393379"/>
              <a:gd name="connsiteX1" fmla="*/ 2185849 w 2386152"/>
              <a:gd name="connsiteY1" fmla="*/ 0 h 1393379"/>
              <a:gd name="connsiteX2" fmla="*/ 2386152 w 2386152"/>
              <a:gd name="connsiteY2" fmla="*/ 200303 h 1393379"/>
              <a:gd name="connsiteX3" fmla="*/ 1193076 w 2386152"/>
              <a:gd name="connsiteY3" fmla="*/ 1393379 h 1393379"/>
              <a:gd name="connsiteX4" fmla="*/ 0 w 2386152"/>
              <a:gd name="connsiteY4" fmla="*/ 200303 h 139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6152" h="1393379">
                <a:moveTo>
                  <a:pt x="200303" y="0"/>
                </a:moveTo>
                <a:lnTo>
                  <a:pt x="2185849" y="0"/>
                </a:lnTo>
                <a:lnTo>
                  <a:pt x="2386152" y="200303"/>
                </a:lnTo>
                <a:lnTo>
                  <a:pt x="1193076" y="1393379"/>
                </a:lnTo>
                <a:lnTo>
                  <a:pt x="0" y="200303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6" name="자유형: 도형 30">
            <a:extLst>
              <a:ext uri="{FF2B5EF4-FFF2-40B4-BE49-F238E27FC236}">
                <a16:creationId xmlns="" xmlns:a16="http://schemas.microsoft.com/office/drawing/2014/main" id="{2C268D95-6831-4266-B85D-064EBE9CA51C}"/>
              </a:ext>
            </a:extLst>
          </p:cNvPr>
          <p:cNvSpPr/>
          <p:nvPr/>
        </p:nvSpPr>
        <p:spPr>
          <a:xfrm>
            <a:off x="183424" y="2"/>
            <a:ext cx="2386152" cy="1393379"/>
          </a:xfrm>
          <a:custGeom>
            <a:avLst/>
            <a:gdLst>
              <a:gd name="connsiteX0" fmla="*/ 200303 w 2386152"/>
              <a:gd name="connsiteY0" fmla="*/ 0 h 1393379"/>
              <a:gd name="connsiteX1" fmla="*/ 2185849 w 2386152"/>
              <a:gd name="connsiteY1" fmla="*/ 0 h 1393379"/>
              <a:gd name="connsiteX2" fmla="*/ 2386152 w 2386152"/>
              <a:gd name="connsiteY2" fmla="*/ 200303 h 1393379"/>
              <a:gd name="connsiteX3" fmla="*/ 1193076 w 2386152"/>
              <a:gd name="connsiteY3" fmla="*/ 1393379 h 1393379"/>
              <a:gd name="connsiteX4" fmla="*/ 0 w 2386152"/>
              <a:gd name="connsiteY4" fmla="*/ 200303 h 139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6152" h="1393379">
                <a:moveTo>
                  <a:pt x="200303" y="0"/>
                </a:moveTo>
                <a:lnTo>
                  <a:pt x="2185849" y="0"/>
                </a:lnTo>
                <a:lnTo>
                  <a:pt x="2386152" y="200303"/>
                </a:lnTo>
                <a:lnTo>
                  <a:pt x="1193076" y="1393379"/>
                </a:lnTo>
                <a:lnTo>
                  <a:pt x="0" y="200303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9" name="Rectangle 28"/>
          <p:cNvSpPr/>
          <p:nvPr/>
        </p:nvSpPr>
        <p:spPr>
          <a:xfrm rot="18915598">
            <a:off x="-818592" y="717175"/>
            <a:ext cx="1571479" cy="1570866"/>
          </a:xfrm>
          <a:custGeom>
            <a:avLst/>
            <a:gdLst>
              <a:gd name="connsiteX0" fmla="*/ 0 w 1705971"/>
              <a:gd name="connsiteY0" fmla="*/ 0 h 1705971"/>
              <a:gd name="connsiteX1" fmla="*/ 1705971 w 1705971"/>
              <a:gd name="connsiteY1" fmla="*/ 0 h 1705971"/>
              <a:gd name="connsiteX2" fmla="*/ 1705971 w 1705971"/>
              <a:gd name="connsiteY2" fmla="*/ 1705971 h 1705971"/>
              <a:gd name="connsiteX3" fmla="*/ 0 w 1705971"/>
              <a:gd name="connsiteY3" fmla="*/ 1705971 h 1705971"/>
              <a:gd name="connsiteX4" fmla="*/ 0 w 1705971"/>
              <a:gd name="connsiteY4" fmla="*/ 0 h 1705971"/>
              <a:gd name="connsiteX0" fmla="*/ 0 w 1705971"/>
              <a:gd name="connsiteY0" fmla="*/ 0 h 1705971"/>
              <a:gd name="connsiteX1" fmla="*/ 1705971 w 1705971"/>
              <a:gd name="connsiteY1" fmla="*/ 0 h 1705971"/>
              <a:gd name="connsiteX2" fmla="*/ 1705971 w 1705971"/>
              <a:gd name="connsiteY2" fmla="*/ 1705971 h 1705971"/>
              <a:gd name="connsiteX3" fmla="*/ 0 w 1705971"/>
              <a:gd name="connsiteY3" fmla="*/ 1705971 h 1705971"/>
              <a:gd name="connsiteX4" fmla="*/ 0 w 1705971"/>
              <a:gd name="connsiteY4" fmla="*/ 0 h 1705971"/>
              <a:gd name="connsiteX0" fmla="*/ 0 w 1706584"/>
              <a:gd name="connsiteY0" fmla="*/ 0 h 1705971"/>
              <a:gd name="connsiteX1" fmla="*/ 1706584 w 1706584"/>
              <a:gd name="connsiteY1" fmla="*/ 135105 h 1705971"/>
              <a:gd name="connsiteX2" fmla="*/ 1705971 w 1706584"/>
              <a:gd name="connsiteY2" fmla="*/ 1705971 h 1705971"/>
              <a:gd name="connsiteX3" fmla="*/ 0 w 1706584"/>
              <a:gd name="connsiteY3" fmla="*/ 1705971 h 1705971"/>
              <a:gd name="connsiteX4" fmla="*/ 0 w 1706584"/>
              <a:gd name="connsiteY4" fmla="*/ 0 h 1705971"/>
              <a:gd name="connsiteX0" fmla="*/ 0 w 1706584"/>
              <a:gd name="connsiteY0" fmla="*/ 0 h 1705971"/>
              <a:gd name="connsiteX1" fmla="*/ 1706584 w 1706584"/>
              <a:gd name="connsiteY1" fmla="*/ 135105 h 1705971"/>
              <a:gd name="connsiteX2" fmla="*/ 1705971 w 1706584"/>
              <a:gd name="connsiteY2" fmla="*/ 1705971 h 1705971"/>
              <a:gd name="connsiteX3" fmla="*/ 135105 w 1706584"/>
              <a:gd name="connsiteY3" fmla="*/ 1705358 h 1705971"/>
              <a:gd name="connsiteX4" fmla="*/ 0 w 1706584"/>
              <a:gd name="connsiteY4" fmla="*/ 0 h 1705971"/>
              <a:gd name="connsiteX0" fmla="*/ 612655 w 1571479"/>
              <a:gd name="connsiteY0" fmla="*/ 894108 h 1570866"/>
              <a:gd name="connsiteX1" fmla="*/ 1571479 w 1571479"/>
              <a:gd name="connsiteY1" fmla="*/ 0 h 1570866"/>
              <a:gd name="connsiteX2" fmla="*/ 1570866 w 1571479"/>
              <a:gd name="connsiteY2" fmla="*/ 1570866 h 1570866"/>
              <a:gd name="connsiteX3" fmla="*/ 0 w 1571479"/>
              <a:gd name="connsiteY3" fmla="*/ 1570253 h 1570866"/>
              <a:gd name="connsiteX4" fmla="*/ 612655 w 1571479"/>
              <a:gd name="connsiteY4" fmla="*/ 894108 h 1570866"/>
              <a:gd name="connsiteX0" fmla="*/ 612655 w 1571479"/>
              <a:gd name="connsiteY0" fmla="*/ 894108 h 1570866"/>
              <a:gd name="connsiteX1" fmla="*/ 1571479 w 1571479"/>
              <a:gd name="connsiteY1" fmla="*/ 0 h 1570866"/>
              <a:gd name="connsiteX2" fmla="*/ 1570866 w 1571479"/>
              <a:gd name="connsiteY2" fmla="*/ 1570866 h 1570866"/>
              <a:gd name="connsiteX3" fmla="*/ 0 w 1571479"/>
              <a:gd name="connsiteY3" fmla="*/ 1570253 h 1570866"/>
              <a:gd name="connsiteX4" fmla="*/ 612655 w 1571479"/>
              <a:gd name="connsiteY4" fmla="*/ 894108 h 1570866"/>
              <a:gd name="connsiteX0" fmla="*/ 660951 w 1571479"/>
              <a:gd name="connsiteY0" fmla="*/ 903540 h 1570866"/>
              <a:gd name="connsiteX1" fmla="*/ 1571479 w 1571479"/>
              <a:gd name="connsiteY1" fmla="*/ 0 h 1570866"/>
              <a:gd name="connsiteX2" fmla="*/ 1570866 w 1571479"/>
              <a:gd name="connsiteY2" fmla="*/ 1570866 h 1570866"/>
              <a:gd name="connsiteX3" fmla="*/ 0 w 1571479"/>
              <a:gd name="connsiteY3" fmla="*/ 1570253 h 1570866"/>
              <a:gd name="connsiteX4" fmla="*/ 660951 w 1571479"/>
              <a:gd name="connsiteY4" fmla="*/ 903540 h 1570866"/>
              <a:gd name="connsiteX0" fmla="*/ 660951 w 1571479"/>
              <a:gd name="connsiteY0" fmla="*/ 903540 h 1570866"/>
              <a:gd name="connsiteX1" fmla="*/ 1571479 w 1571479"/>
              <a:gd name="connsiteY1" fmla="*/ 0 h 1570866"/>
              <a:gd name="connsiteX2" fmla="*/ 1570866 w 1571479"/>
              <a:gd name="connsiteY2" fmla="*/ 1570866 h 1570866"/>
              <a:gd name="connsiteX3" fmla="*/ 0 w 1571479"/>
              <a:gd name="connsiteY3" fmla="*/ 1570253 h 1570866"/>
              <a:gd name="connsiteX4" fmla="*/ 660951 w 1571479"/>
              <a:gd name="connsiteY4" fmla="*/ 903540 h 1570866"/>
              <a:gd name="connsiteX0" fmla="*/ 660951 w 1571479"/>
              <a:gd name="connsiteY0" fmla="*/ 903540 h 1570866"/>
              <a:gd name="connsiteX1" fmla="*/ 1571479 w 1571479"/>
              <a:gd name="connsiteY1" fmla="*/ 0 h 1570866"/>
              <a:gd name="connsiteX2" fmla="*/ 1570866 w 1571479"/>
              <a:gd name="connsiteY2" fmla="*/ 1570866 h 1570866"/>
              <a:gd name="connsiteX3" fmla="*/ 0 w 1571479"/>
              <a:gd name="connsiteY3" fmla="*/ 1570253 h 1570866"/>
              <a:gd name="connsiteX4" fmla="*/ 660951 w 1571479"/>
              <a:gd name="connsiteY4" fmla="*/ 903540 h 157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1479" h="1570866">
                <a:moveTo>
                  <a:pt x="660951" y="903540"/>
                </a:moveTo>
                <a:cubicBezTo>
                  <a:pt x="1111702" y="440850"/>
                  <a:pt x="1130422" y="472297"/>
                  <a:pt x="1571479" y="0"/>
                </a:cubicBezTo>
                <a:cubicBezTo>
                  <a:pt x="1571275" y="523622"/>
                  <a:pt x="1571070" y="1047244"/>
                  <a:pt x="1570866" y="1570866"/>
                </a:cubicBezTo>
                <a:lnTo>
                  <a:pt x="0" y="1570253"/>
                </a:lnTo>
                <a:lnTo>
                  <a:pt x="660951" y="903540"/>
                </a:lnTo>
                <a:close/>
              </a:path>
            </a:pathLst>
          </a:custGeom>
          <a:solidFill>
            <a:srgbClr val="00B0F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9797">
            <a:off x="-565074" y="1153232"/>
            <a:ext cx="4367741" cy="269162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 rot="2588859">
            <a:off x="1213535" y="2035735"/>
            <a:ext cx="1567690" cy="309097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 rot="2588859">
            <a:off x="-100685" y="3564284"/>
            <a:ext cx="1567690" cy="309097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28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80611CF-FC22-4379-853B-AC3D95DBB15E}"/>
              </a:ext>
            </a:extLst>
          </p:cNvPr>
          <p:cNvSpPr/>
          <p:nvPr/>
        </p:nvSpPr>
        <p:spPr>
          <a:xfrm>
            <a:off x="0" y="0"/>
            <a:ext cx="6708531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85AFA23-8180-4E47-81B3-E754AA4FBB78}"/>
              </a:ext>
            </a:extLst>
          </p:cNvPr>
          <p:cNvGrpSpPr/>
          <p:nvPr/>
        </p:nvGrpSpPr>
        <p:grpSpPr>
          <a:xfrm>
            <a:off x="278778" y="6437983"/>
            <a:ext cx="6242338" cy="142202"/>
            <a:chOff x="3632040" y="5304907"/>
            <a:chExt cx="8559959" cy="137006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3448B566-5655-4FFA-A7BF-5A4DB467FC4C}"/>
                </a:ext>
              </a:extLst>
            </p:cNvPr>
            <p:cNvGrpSpPr/>
            <p:nvPr/>
          </p:nvGrpSpPr>
          <p:grpSpPr>
            <a:xfrm>
              <a:off x="3632040" y="5310936"/>
              <a:ext cx="4279981" cy="130977"/>
              <a:chOff x="11445923" y="0"/>
              <a:chExt cx="1119115" cy="255228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BD73106E-1504-44E4-93C3-7251F249B1BD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4DA80A20-7E76-4677-B1C4-837956DC50F2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76094F6A-A6CD-4DF6-9F3E-C44059BE6801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F989D586-919F-49B7-BBFA-8801B326B84E}"/>
                </a:ext>
              </a:extLst>
            </p:cNvPr>
            <p:cNvGrpSpPr/>
            <p:nvPr/>
          </p:nvGrpSpPr>
          <p:grpSpPr>
            <a:xfrm>
              <a:off x="7912018" y="5304907"/>
              <a:ext cx="4279981" cy="137006"/>
              <a:chOff x="11445923" y="0"/>
              <a:chExt cx="1119115" cy="255228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EA0312F7-E999-4E29-A392-F29C9CDB764C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08A30DAA-0F4A-4CFF-AA3C-AD7BCFE3BC32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8AF7194E-3828-4F9E-B007-AD078C1183C8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7067644-89F6-4C35-B91A-EE87490F5E65}"/>
              </a:ext>
            </a:extLst>
          </p:cNvPr>
          <p:cNvSpPr txBox="1"/>
          <p:nvPr/>
        </p:nvSpPr>
        <p:spPr>
          <a:xfrm>
            <a:off x="438873" y="1349543"/>
            <a:ext cx="58986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 smtClean="0">
                <a:solidFill>
                  <a:srgbClr val="0070C0"/>
                </a:solidFill>
                <a:latin typeface="Century Gothic" pitchFamily="34" charset="0"/>
              </a:rPr>
              <a:t>تستخدم </a:t>
            </a:r>
            <a:r>
              <a:rPr lang="ar-MA" sz="2000" b="1" dirty="0">
                <a:solidFill>
                  <a:srgbClr val="0070C0"/>
                </a:solidFill>
                <a:latin typeface="Century Gothic" pitchFamily="34" charset="0"/>
              </a:rPr>
              <a:t>وحدة تنقية المياه المتنقلة من </a:t>
            </a:r>
            <a:r>
              <a:rPr lang="fr-FR" sz="2000" b="1" dirty="0">
                <a:solidFill>
                  <a:srgbClr val="0070C0"/>
                </a:solidFill>
                <a:latin typeface="Century Gothic" pitchFamily="34" charset="0"/>
              </a:rPr>
              <a:t>WATERTECH </a:t>
            </a:r>
            <a:r>
              <a:rPr lang="ar-MA" sz="2000" b="1" dirty="0">
                <a:solidFill>
                  <a:srgbClr val="0070C0"/>
                </a:solidFill>
                <a:latin typeface="Century Gothic" pitchFamily="34" charset="0"/>
              </a:rPr>
              <a:t>المعتمدة على تقنية التناضح العكسي لمعالجة المياه الملوثة والمائلة للملوحة من الأنابيب والبحيرات والأنهار والآبار ومياه البحر ، وتستخدم هذه الوحدة للتخلص من: البكتيريا والمنتجات الخطرة والأملاح الزائدة ، لتوفير مياه الشرب للخدمات والاستهلاك البشري. التسهيلات: تصنع محطات التثبيت في حاويات تبلغ مساحتها 20 أو 40 قدمًا ، أو يتم فصلها إلى عدة حاويات اعتمادًا على تدفق مياه الشرب المطلوبة. قد يتم تخزين المياه النقية في خزان داخل الحاوية ، أو في خزان خارجي أكبر ، أو في خزان في حاوية أخرى. يتم تثبيت مضخات مياه الشرب داخل الحاوية. الحاوية مكيفة الهواء ومعزولة ويمكن تزويدها بمولد أو ألواح فلطائية ضوئية أو تعمل ببساطة عن طريق الشبكة</a:t>
            </a:r>
            <a:r>
              <a:rPr lang="ar-MA" sz="2000" dirty="0"/>
              <a:t>.</a:t>
            </a:r>
            <a:endParaRPr lang="fr-FR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9912" r="29700" b="9912"/>
          <a:stretch/>
        </p:blipFill>
        <p:spPr>
          <a:xfrm>
            <a:off x="6708531" y="0"/>
            <a:ext cx="5483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33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2" b="4977"/>
          <a:stretch/>
        </p:blipFill>
        <p:spPr>
          <a:xfrm>
            <a:off x="-1" y="0"/>
            <a:ext cx="8373979" cy="646248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781E7EF-B292-4EBC-947B-B05F0A1E82DD}"/>
              </a:ext>
            </a:extLst>
          </p:cNvPr>
          <p:cNvSpPr/>
          <p:nvPr/>
        </p:nvSpPr>
        <p:spPr>
          <a:xfrm>
            <a:off x="8644046" y="0"/>
            <a:ext cx="3547954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grpSp>
        <p:nvGrpSpPr>
          <p:cNvPr id="37" name="Group 35">
            <a:extLst>
              <a:ext uri="{FF2B5EF4-FFF2-40B4-BE49-F238E27FC236}">
                <a16:creationId xmlns="" xmlns:a16="http://schemas.microsoft.com/office/drawing/2014/main" id="{47BFF0FC-DCAB-47B2-8C30-94BCD79923D1}"/>
              </a:ext>
            </a:extLst>
          </p:cNvPr>
          <p:cNvGrpSpPr/>
          <p:nvPr/>
        </p:nvGrpSpPr>
        <p:grpSpPr>
          <a:xfrm>
            <a:off x="6" y="6452961"/>
            <a:ext cx="8373972" cy="98964"/>
            <a:chOff x="3894329" y="5304904"/>
            <a:chExt cx="8297670" cy="137009"/>
          </a:xfrm>
        </p:grpSpPr>
        <p:grpSp>
          <p:nvGrpSpPr>
            <p:cNvPr id="38" name="Group 26">
              <a:extLst>
                <a:ext uri="{FF2B5EF4-FFF2-40B4-BE49-F238E27FC236}">
                  <a16:creationId xmlns="" xmlns:a16="http://schemas.microsoft.com/office/drawing/2014/main" id="{C77B777B-DEA8-4573-8596-03CD5CF4ACD7}"/>
                </a:ext>
              </a:extLst>
            </p:cNvPr>
            <p:cNvGrpSpPr/>
            <p:nvPr/>
          </p:nvGrpSpPr>
          <p:grpSpPr>
            <a:xfrm>
              <a:off x="3894329" y="5310936"/>
              <a:ext cx="4017698" cy="130977"/>
              <a:chOff x="11514504" y="0"/>
              <a:chExt cx="1050534" cy="255228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="" xmlns:a16="http://schemas.microsoft.com/office/drawing/2014/main" id="{AE60B278-363D-4CBD-BEC2-21DBD0331773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8BC28E13-95D1-456C-9D5E-99C7C947E1E0}"/>
                  </a:ext>
                </a:extLst>
              </p:cNvPr>
              <p:cNvSpPr/>
              <p:nvPr/>
            </p:nvSpPr>
            <p:spPr>
              <a:xfrm>
                <a:off x="11514504" y="0"/>
                <a:ext cx="304457" cy="25522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="" xmlns:a16="http://schemas.microsoft.com/office/drawing/2014/main" id="{B574B2F7-DAB3-42A4-AB9B-0B484B0455E9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9" name="Group 30">
              <a:extLst>
                <a:ext uri="{FF2B5EF4-FFF2-40B4-BE49-F238E27FC236}">
                  <a16:creationId xmlns="" xmlns:a16="http://schemas.microsoft.com/office/drawing/2014/main" id="{E451F46C-5462-4285-B560-9B15C506BCF2}"/>
                </a:ext>
              </a:extLst>
            </p:cNvPr>
            <p:cNvGrpSpPr/>
            <p:nvPr/>
          </p:nvGrpSpPr>
          <p:grpSpPr>
            <a:xfrm>
              <a:off x="7912018" y="5304904"/>
              <a:ext cx="4279981" cy="137009"/>
              <a:chOff x="11445923" y="-54"/>
              <a:chExt cx="1119115" cy="2552336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="" xmlns:a16="http://schemas.microsoft.com/office/drawing/2014/main" id="{B4DDE81F-6471-4E3B-ACB1-05368C5221F6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FF199574-BA69-4459-9AAF-BBE602C7B5A9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="" xmlns:a16="http://schemas.microsoft.com/office/drawing/2014/main" id="{3C84CA51-8DA3-444D-9FC1-163933FD07B1}"/>
                  </a:ext>
                </a:extLst>
              </p:cNvPr>
              <p:cNvSpPr/>
              <p:nvPr/>
            </p:nvSpPr>
            <p:spPr>
              <a:xfrm>
                <a:off x="12192000" y="-54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9" name="Rectangle 48"/>
          <p:cNvSpPr/>
          <p:nvPr/>
        </p:nvSpPr>
        <p:spPr>
          <a:xfrm rot="16200000">
            <a:off x="7323890" y="2697106"/>
            <a:ext cx="61882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MA" sz="8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وحدات </a:t>
            </a:r>
            <a:r>
              <a:rPr lang="ar-MA" sz="8000" b="1" spc="50" dirty="0" err="1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مهيكلة</a:t>
            </a:r>
            <a:endParaRPr lang="fr-FR" sz="8000" dirty="0">
              <a:solidFill>
                <a:schemeClr val="bg1"/>
              </a:solidFill>
            </a:endParaRPr>
          </a:p>
        </p:txBody>
      </p:sp>
      <p:grpSp>
        <p:nvGrpSpPr>
          <p:cNvPr id="50" name="Group 35">
            <a:extLst>
              <a:ext uri="{FF2B5EF4-FFF2-40B4-BE49-F238E27FC236}">
                <a16:creationId xmlns="" xmlns:a16="http://schemas.microsoft.com/office/drawing/2014/main" id="{47BFF0FC-DCAB-47B2-8C30-94BCD79923D1}"/>
              </a:ext>
            </a:extLst>
          </p:cNvPr>
          <p:cNvGrpSpPr/>
          <p:nvPr/>
        </p:nvGrpSpPr>
        <p:grpSpPr>
          <a:xfrm rot="5400000">
            <a:off x="5125433" y="3226474"/>
            <a:ext cx="6551925" cy="98962"/>
            <a:chOff x="5690332" y="5304907"/>
            <a:chExt cx="6492225" cy="137006"/>
          </a:xfrm>
        </p:grpSpPr>
        <p:grpSp>
          <p:nvGrpSpPr>
            <p:cNvPr id="51" name="Group 26">
              <a:extLst>
                <a:ext uri="{FF2B5EF4-FFF2-40B4-BE49-F238E27FC236}">
                  <a16:creationId xmlns="" xmlns:a16="http://schemas.microsoft.com/office/drawing/2014/main" id="{C77B777B-DEA8-4573-8596-03CD5CF4ACD7}"/>
                </a:ext>
              </a:extLst>
            </p:cNvPr>
            <p:cNvGrpSpPr/>
            <p:nvPr/>
          </p:nvGrpSpPr>
          <p:grpSpPr>
            <a:xfrm>
              <a:off x="5690332" y="5310935"/>
              <a:ext cx="2221682" cy="130978"/>
              <a:chOff x="11984120" y="-13"/>
              <a:chExt cx="580918" cy="2552309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id="{AE60B278-363D-4CBD-BEC2-21DBD0331773}"/>
                  </a:ext>
                </a:extLst>
              </p:cNvPr>
              <p:cNvSpPr/>
              <p:nvPr/>
            </p:nvSpPr>
            <p:spPr>
              <a:xfrm>
                <a:off x="11984120" y="-13"/>
                <a:ext cx="207879" cy="255230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="" xmlns:a16="http://schemas.microsoft.com/office/drawing/2014/main" id="{B574B2F7-DAB3-42A4-AB9B-0B484B0455E9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2" name="Group 30">
              <a:extLst>
                <a:ext uri="{FF2B5EF4-FFF2-40B4-BE49-F238E27FC236}">
                  <a16:creationId xmlns="" xmlns:a16="http://schemas.microsoft.com/office/drawing/2014/main" id="{E451F46C-5462-4285-B560-9B15C506BCF2}"/>
                </a:ext>
              </a:extLst>
            </p:cNvPr>
            <p:cNvGrpSpPr/>
            <p:nvPr/>
          </p:nvGrpSpPr>
          <p:grpSpPr>
            <a:xfrm>
              <a:off x="7912015" y="5304907"/>
              <a:ext cx="4270542" cy="137006"/>
              <a:chOff x="11445923" y="0"/>
              <a:chExt cx="1116647" cy="25522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B4DDE81F-6471-4E3B-ACB1-05368C5221F6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="" xmlns:a16="http://schemas.microsoft.com/office/drawing/2014/main" id="{FF199574-BA69-4459-9AAF-BBE602C7B5A9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="" xmlns:a16="http://schemas.microsoft.com/office/drawing/2014/main" id="{3C84CA51-8DA3-444D-9FC1-163933FD07B1}"/>
                  </a:ext>
                </a:extLst>
              </p:cNvPr>
              <p:cNvSpPr/>
              <p:nvPr/>
            </p:nvSpPr>
            <p:spPr>
              <a:xfrm>
                <a:off x="12192001" y="112292"/>
                <a:ext cx="370569" cy="243978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3053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entagon 3">
            <a:extLst>
              <a:ext uri="{FF2B5EF4-FFF2-40B4-BE49-F238E27FC236}">
                <a16:creationId xmlns="" xmlns:a16="http://schemas.microsoft.com/office/drawing/2014/main" id="{CA4D9453-6CAF-4CD6-8C08-E183DD94E2BE}"/>
              </a:ext>
            </a:extLst>
          </p:cNvPr>
          <p:cNvSpPr/>
          <p:nvPr/>
        </p:nvSpPr>
        <p:spPr>
          <a:xfrm rot="5400000">
            <a:off x="6588081" y="-2757966"/>
            <a:ext cx="1122665" cy="864429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4" name="Picture 2" descr="E:\002-KIMS BUSINESS\007-04-1-FIVERR\01-PPT-TEMPLATE\COVER-PSD\05-cut-01.png">
            <a:extLst>
              <a:ext uri="{FF2B5EF4-FFF2-40B4-BE49-F238E27FC236}">
                <a16:creationId xmlns="" xmlns:a16="http://schemas.microsoft.com/office/drawing/2014/main" id="{D2CDFDE9-F391-4175-B8F3-C5AE24D5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3"/>
          <a:stretch/>
        </p:blipFill>
        <p:spPr bwMode="auto">
          <a:xfrm rot="16200000">
            <a:off x="2114692" y="1278660"/>
            <a:ext cx="1464459" cy="2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Pentagon 3">
            <a:extLst>
              <a:ext uri="{FF2B5EF4-FFF2-40B4-BE49-F238E27FC236}">
                <a16:creationId xmlns="" xmlns:a16="http://schemas.microsoft.com/office/drawing/2014/main" id="{CA4D9453-6CAF-4CD6-8C08-E183DD94E2BE}"/>
              </a:ext>
            </a:extLst>
          </p:cNvPr>
          <p:cNvSpPr/>
          <p:nvPr/>
        </p:nvSpPr>
        <p:spPr>
          <a:xfrm rot="5400000">
            <a:off x="6588080" y="-891281"/>
            <a:ext cx="1122665" cy="864429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9" name="Picture 2" descr="E:\002-KIMS BUSINESS\007-04-1-FIVERR\01-PPT-TEMPLATE\COVER-PSD\05-cut-01.png">
            <a:extLst>
              <a:ext uri="{FF2B5EF4-FFF2-40B4-BE49-F238E27FC236}">
                <a16:creationId xmlns="" xmlns:a16="http://schemas.microsoft.com/office/drawing/2014/main" id="{D2CDFDE9-F391-4175-B8F3-C5AE24D5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3"/>
          <a:stretch/>
        </p:blipFill>
        <p:spPr bwMode="auto">
          <a:xfrm rot="16200000">
            <a:off x="2114691" y="3145345"/>
            <a:ext cx="1464459" cy="2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Pentagon 3">
            <a:extLst>
              <a:ext uri="{FF2B5EF4-FFF2-40B4-BE49-F238E27FC236}">
                <a16:creationId xmlns="" xmlns:a16="http://schemas.microsoft.com/office/drawing/2014/main" id="{CA4D9453-6CAF-4CD6-8C08-E183DD94E2BE}"/>
              </a:ext>
            </a:extLst>
          </p:cNvPr>
          <p:cNvSpPr/>
          <p:nvPr/>
        </p:nvSpPr>
        <p:spPr>
          <a:xfrm rot="5400000">
            <a:off x="6588079" y="982384"/>
            <a:ext cx="1122665" cy="864429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1" name="Picture 2" descr="E:\002-KIMS BUSINESS\007-04-1-FIVERR\01-PPT-TEMPLATE\COVER-PSD\05-cut-01.png">
            <a:extLst>
              <a:ext uri="{FF2B5EF4-FFF2-40B4-BE49-F238E27FC236}">
                <a16:creationId xmlns="" xmlns:a16="http://schemas.microsoft.com/office/drawing/2014/main" id="{D2CDFDE9-F391-4175-B8F3-C5AE24D5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3"/>
          <a:stretch/>
        </p:blipFill>
        <p:spPr bwMode="auto">
          <a:xfrm rot="16200000">
            <a:off x="2114690" y="5019010"/>
            <a:ext cx="1464459" cy="2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t="14647" r="13375" b="12106"/>
          <a:stretch/>
        </p:blipFill>
        <p:spPr>
          <a:xfrm>
            <a:off x="842466" y="387747"/>
            <a:ext cx="1303328" cy="1737770"/>
          </a:xfrm>
          <a:prstGeom prst="rect">
            <a:avLst/>
          </a:prstGeom>
          <a:ln w="38100" cmpd="dbl">
            <a:solidFill>
              <a:schemeClr val="accent1"/>
            </a:solidFill>
          </a:ln>
        </p:spPr>
      </p:pic>
      <p:pic>
        <p:nvPicPr>
          <p:cNvPr id="102" name="Image 10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r="13375"/>
          <a:stretch/>
        </p:blipFill>
        <p:spPr>
          <a:xfrm>
            <a:off x="842466" y="2436628"/>
            <a:ext cx="1303328" cy="2006056"/>
          </a:xfrm>
          <a:prstGeom prst="rect">
            <a:avLst/>
          </a:prstGeom>
          <a:ln w="38100" cmpd="dbl">
            <a:solidFill>
              <a:schemeClr val="accent3"/>
            </a:solidFill>
          </a:ln>
        </p:spPr>
      </p:pic>
      <p:pic>
        <p:nvPicPr>
          <p:cNvPr id="103" name="Image 10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0044" y="3631546"/>
            <a:ext cx="705452" cy="940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Image 10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5664" r="13375" b="21087"/>
          <a:stretch/>
        </p:blipFill>
        <p:spPr>
          <a:xfrm>
            <a:off x="842466" y="4743201"/>
            <a:ext cx="1303327" cy="1737770"/>
          </a:xfrm>
          <a:prstGeom prst="rect">
            <a:avLst/>
          </a:prstGeom>
          <a:ln w="38100" cmpd="dbl">
            <a:solidFill>
              <a:schemeClr val="accent5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071750" y="1393287"/>
            <a:ext cx="78416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chemeClr val="bg1"/>
                </a:solidFill>
              </a:rPr>
              <a:t>مرشح فاصل الترشيح الخشن في 100 ميكرون</a:t>
            </a:r>
            <a:r>
              <a:rPr lang="fr-FR" sz="2000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endParaRPr lang="fr-FR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3190501" y="3032094"/>
            <a:ext cx="77229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MA" b="1" dirty="0"/>
              <a:t>مرشح </a:t>
            </a:r>
            <a:r>
              <a:rPr lang="fr-FR" b="1" dirty="0"/>
              <a:t>AFG </a:t>
            </a:r>
            <a:r>
              <a:rPr lang="ar-MA" b="1" dirty="0"/>
              <a:t>طبقات مختلفة من الزجاج المدبب الأرضي ودعم الحصى المتراكب في خزان يشكل هذا الفلتر</a:t>
            </a:r>
            <a:endParaRPr lang="fr-FR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90502" y="4968784"/>
            <a:ext cx="7722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MA" sz="2000" b="1" dirty="0"/>
              <a:t>موزع الكلور الأوتوماتيكي: التخلص من أي تلوث جرثومي قد يؤدي إلى انسداد أغشية التناضح</a:t>
            </a:r>
            <a:endParaRPr lang="fr-FR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12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entagon 3">
            <a:extLst>
              <a:ext uri="{FF2B5EF4-FFF2-40B4-BE49-F238E27FC236}">
                <a16:creationId xmlns="" xmlns:a16="http://schemas.microsoft.com/office/drawing/2014/main" id="{CA4D9453-6CAF-4CD6-8C08-E183DD94E2BE}"/>
              </a:ext>
            </a:extLst>
          </p:cNvPr>
          <p:cNvSpPr/>
          <p:nvPr/>
        </p:nvSpPr>
        <p:spPr>
          <a:xfrm rot="5400000">
            <a:off x="6588081" y="-2757966"/>
            <a:ext cx="1122665" cy="864429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4" name="Picture 2" descr="E:\002-KIMS BUSINESS\007-04-1-FIVERR\01-PPT-TEMPLATE\COVER-PSD\05-cut-01.png">
            <a:extLst>
              <a:ext uri="{FF2B5EF4-FFF2-40B4-BE49-F238E27FC236}">
                <a16:creationId xmlns="" xmlns:a16="http://schemas.microsoft.com/office/drawing/2014/main" id="{D2CDFDE9-F391-4175-B8F3-C5AE24D5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3"/>
          <a:stretch/>
        </p:blipFill>
        <p:spPr bwMode="auto">
          <a:xfrm rot="16200000">
            <a:off x="2114692" y="1278660"/>
            <a:ext cx="1464459" cy="2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Pentagon 3">
            <a:extLst>
              <a:ext uri="{FF2B5EF4-FFF2-40B4-BE49-F238E27FC236}">
                <a16:creationId xmlns="" xmlns:a16="http://schemas.microsoft.com/office/drawing/2014/main" id="{CA4D9453-6CAF-4CD6-8C08-E183DD94E2BE}"/>
              </a:ext>
            </a:extLst>
          </p:cNvPr>
          <p:cNvSpPr/>
          <p:nvPr/>
        </p:nvSpPr>
        <p:spPr>
          <a:xfrm rot="5400000">
            <a:off x="6280527" y="-852923"/>
            <a:ext cx="1737770" cy="864429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9" name="Picture 2" descr="E:\002-KIMS BUSINESS\007-04-1-FIVERR\01-PPT-TEMPLATE\COVER-PSD\05-cut-01.png">
            <a:extLst>
              <a:ext uri="{FF2B5EF4-FFF2-40B4-BE49-F238E27FC236}">
                <a16:creationId xmlns="" xmlns:a16="http://schemas.microsoft.com/office/drawing/2014/main" id="{D2CDFDE9-F391-4175-B8F3-C5AE24D5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3"/>
          <a:stretch/>
        </p:blipFill>
        <p:spPr bwMode="auto">
          <a:xfrm rot="16200000">
            <a:off x="1885439" y="3186018"/>
            <a:ext cx="1897896" cy="29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Pentagon 3">
            <a:extLst>
              <a:ext uri="{FF2B5EF4-FFF2-40B4-BE49-F238E27FC236}">
                <a16:creationId xmlns="" xmlns:a16="http://schemas.microsoft.com/office/drawing/2014/main" id="{CA4D9453-6CAF-4CD6-8C08-E183DD94E2BE}"/>
              </a:ext>
            </a:extLst>
          </p:cNvPr>
          <p:cNvSpPr/>
          <p:nvPr/>
        </p:nvSpPr>
        <p:spPr>
          <a:xfrm rot="5400000">
            <a:off x="6588079" y="982384"/>
            <a:ext cx="1122665" cy="864429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1" name="Picture 2" descr="E:\002-KIMS BUSINESS\007-04-1-FIVERR\01-PPT-TEMPLATE\COVER-PSD\05-cut-01.png">
            <a:extLst>
              <a:ext uri="{FF2B5EF4-FFF2-40B4-BE49-F238E27FC236}">
                <a16:creationId xmlns="" xmlns:a16="http://schemas.microsoft.com/office/drawing/2014/main" id="{D2CDFDE9-F391-4175-B8F3-C5AE24D5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3"/>
          <a:stretch/>
        </p:blipFill>
        <p:spPr bwMode="auto">
          <a:xfrm rot="16200000">
            <a:off x="2114690" y="5019010"/>
            <a:ext cx="1464459" cy="2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r="19953"/>
          <a:stretch/>
        </p:blipFill>
        <p:spPr>
          <a:xfrm>
            <a:off x="842465" y="693701"/>
            <a:ext cx="1303328" cy="1609942"/>
          </a:xfrm>
          <a:prstGeom prst="rect">
            <a:avLst/>
          </a:prstGeom>
          <a:ln w="38100" cmpd="dbl">
            <a:solidFill>
              <a:schemeClr val="accent1"/>
            </a:solidFill>
          </a:ln>
        </p:spPr>
      </p:pic>
      <p:pic>
        <p:nvPicPr>
          <p:cNvPr id="102" name="Image 1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65" y="2545750"/>
            <a:ext cx="1303328" cy="1737770"/>
          </a:xfrm>
          <a:prstGeom prst="rect">
            <a:avLst/>
          </a:prstGeom>
          <a:ln w="38100" cmpd="dbl">
            <a:solidFill>
              <a:schemeClr val="accent3"/>
            </a:solidFill>
          </a:ln>
        </p:spPr>
      </p:pic>
      <p:pic>
        <p:nvPicPr>
          <p:cNvPr id="104" name="Image 10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66" y="4585764"/>
            <a:ext cx="1303327" cy="1737770"/>
          </a:xfrm>
          <a:prstGeom prst="rect">
            <a:avLst/>
          </a:prstGeom>
          <a:ln w="38100" cmpd="dbl">
            <a:solidFill>
              <a:schemeClr val="accent5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071751" y="1020210"/>
            <a:ext cx="7958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MA" sz="2000" b="1" dirty="0"/>
              <a:t>تم تصميم نظام </a:t>
            </a:r>
            <a:r>
              <a:rPr lang="fr-FR" sz="2000" b="1" dirty="0"/>
              <a:t>AFG </a:t>
            </a:r>
            <a:r>
              <a:rPr lang="ar-MA" sz="2000" b="1" dirty="0"/>
              <a:t>لتدفق مستمر وكاف ، ويتم توفير الغسيل العكسي كل 24-48 ساعة. حجم الحرة المطلوبة لهذه المرحلة هو 40 ٪. سيتم تأكيد الفاصل أثناء التكليف. سيتم إجراء المراحل المختلفة لتنظيف الفلتر تلقائيًا</a:t>
            </a:r>
            <a:endParaRPr lang="fr-FR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90502" y="4854484"/>
            <a:ext cx="73904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MA" sz="2000" b="1" dirty="0"/>
              <a:t>موزع أوتوماتيكي مضاد للتآكل لتجنب انسداد الأغشية بأيونات </a:t>
            </a:r>
            <a:r>
              <a:rPr lang="fr-FR" sz="2000" b="1" dirty="0"/>
              <a:t>Ca² </a:t>
            </a:r>
            <a:r>
              <a:rPr lang="ar-MA" sz="2000" b="1" dirty="0"/>
              <a:t>أو </a:t>
            </a:r>
            <a:r>
              <a:rPr lang="fr-FR" sz="2000" b="1" dirty="0"/>
              <a:t>Mg² </a:t>
            </a:r>
            <a:r>
              <a:rPr lang="ar-MA" sz="2000" b="1" dirty="0"/>
              <a:t>ومع أملاح </a:t>
            </a:r>
            <a:r>
              <a:rPr lang="fr-FR" sz="2000" b="1" dirty="0"/>
              <a:t>Ca²Co3 </a:t>
            </a:r>
            <a:r>
              <a:rPr lang="ar-MA" sz="2000" b="1" dirty="0"/>
              <a:t>أو </a:t>
            </a:r>
            <a:r>
              <a:rPr lang="fr-FR" sz="2000" b="1" dirty="0"/>
              <a:t>Mg²Co3</a:t>
            </a:r>
            <a:endParaRPr lang="fr-FR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E095053-245A-4E02-9C9A-93F8D368104C}"/>
              </a:ext>
            </a:extLst>
          </p:cNvPr>
          <p:cNvSpPr/>
          <p:nvPr/>
        </p:nvSpPr>
        <p:spPr>
          <a:xfrm>
            <a:off x="3190502" y="2706896"/>
            <a:ext cx="78394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MA" sz="2000" b="1" dirty="0"/>
              <a:t>مرشح الخرطوشة بعد حقن الكلور والترشيح ، يحتفظ مرشح الخرطوشة بالمواد المعلقة المتبقية بدرجة نقاء 5 ميكرون. هذا سوف يحمي معدات محطة التناضح العكسي. تعتمد ربحية هذه الخراطيش على الجزيئات المعلقة. إذا كانت الخراطيش مشبعة ، فسوف يؤدي مفتاح ضغط الإدخال إلى تشغيل إشارة إنذار الضغط المنخفض. باستخدام </a:t>
            </a:r>
            <a:r>
              <a:rPr lang="ar-MA" sz="2000" b="1" dirty="0" err="1"/>
              <a:t>المانومترات</a:t>
            </a:r>
            <a:r>
              <a:rPr lang="ar-MA" sz="2000" b="1" dirty="0"/>
              <a:t> في المدخلات والمخرجات للمرشح ، يمكن اتباع التشبع.</a:t>
            </a:r>
            <a:endParaRPr lang="fr-FR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056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entagon 3">
            <a:extLst>
              <a:ext uri="{FF2B5EF4-FFF2-40B4-BE49-F238E27FC236}">
                <a16:creationId xmlns="" xmlns:a16="http://schemas.microsoft.com/office/drawing/2014/main" id="{CA4D9453-6CAF-4CD6-8C08-E183DD94E2BE}"/>
              </a:ext>
            </a:extLst>
          </p:cNvPr>
          <p:cNvSpPr/>
          <p:nvPr/>
        </p:nvSpPr>
        <p:spPr>
          <a:xfrm rot="5400000">
            <a:off x="6588081" y="-2757966"/>
            <a:ext cx="1122665" cy="864429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4" name="Picture 2" descr="E:\002-KIMS BUSINESS\007-04-1-FIVERR\01-PPT-TEMPLATE\COVER-PSD\05-cut-01.png">
            <a:extLst>
              <a:ext uri="{FF2B5EF4-FFF2-40B4-BE49-F238E27FC236}">
                <a16:creationId xmlns="" xmlns:a16="http://schemas.microsoft.com/office/drawing/2014/main" id="{D2CDFDE9-F391-4175-B8F3-C5AE24D5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3"/>
          <a:stretch/>
        </p:blipFill>
        <p:spPr bwMode="auto">
          <a:xfrm rot="16200000">
            <a:off x="2114692" y="1278660"/>
            <a:ext cx="1464459" cy="2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Pentagon 3">
            <a:extLst>
              <a:ext uri="{FF2B5EF4-FFF2-40B4-BE49-F238E27FC236}">
                <a16:creationId xmlns="" xmlns:a16="http://schemas.microsoft.com/office/drawing/2014/main" id="{CA4D9453-6CAF-4CD6-8C08-E183DD94E2BE}"/>
              </a:ext>
            </a:extLst>
          </p:cNvPr>
          <p:cNvSpPr/>
          <p:nvPr/>
        </p:nvSpPr>
        <p:spPr>
          <a:xfrm rot="5400000">
            <a:off x="6549607" y="-852809"/>
            <a:ext cx="1199610" cy="864429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9" name="Picture 2" descr="E:\002-KIMS BUSINESS\007-04-1-FIVERR\01-PPT-TEMPLATE\COVER-PSD\05-cut-01.png">
            <a:extLst>
              <a:ext uri="{FF2B5EF4-FFF2-40B4-BE49-F238E27FC236}">
                <a16:creationId xmlns="" xmlns:a16="http://schemas.microsoft.com/office/drawing/2014/main" id="{D2CDFDE9-F391-4175-B8F3-C5AE24D5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3"/>
          <a:stretch/>
        </p:blipFill>
        <p:spPr bwMode="auto">
          <a:xfrm rot="16200000">
            <a:off x="2082241" y="3177794"/>
            <a:ext cx="1541403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Pentagon 3">
            <a:extLst>
              <a:ext uri="{FF2B5EF4-FFF2-40B4-BE49-F238E27FC236}">
                <a16:creationId xmlns="" xmlns:a16="http://schemas.microsoft.com/office/drawing/2014/main" id="{CA4D9453-6CAF-4CD6-8C08-E183DD94E2BE}"/>
              </a:ext>
            </a:extLst>
          </p:cNvPr>
          <p:cNvSpPr/>
          <p:nvPr/>
        </p:nvSpPr>
        <p:spPr>
          <a:xfrm rot="5400000">
            <a:off x="6588079" y="982384"/>
            <a:ext cx="1122665" cy="864429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1" name="Picture 2" descr="E:\002-KIMS BUSINESS\007-04-1-FIVERR\01-PPT-TEMPLATE\COVER-PSD\05-cut-01.png">
            <a:extLst>
              <a:ext uri="{FF2B5EF4-FFF2-40B4-BE49-F238E27FC236}">
                <a16:creationId xmlns="" xmlns:a16="http://schemas.microsoft.com/office/drawing/2014/main" id="{D2CDFDE9-F391-4175-B8F3-C5AE24D5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3"/>
          <a:stretch/>
        </p:blipFill>
        <p:spPr bwMode="auto">
          <a:xfrm rot="16200000">
            <a:off x="2114690" y="5019010"/>
            <a:ext cx="1464459" cy="2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66" y="544868"/>
            <a:ext cx="1303326" cy="1737769"/>
          </a:xfrm>
          <a:prstGeom prst="rect">
            <a:avLst/>
          </a:prstGeom>
          <a:ln w="38100" cmpd="dbl">
            <a:solidFill>
              <a:schemeClr val="accent1"/>
            </a:solidFill>
          </a:ln>
        </p:spPr>
      </p:pic>
      <p:pic>
        <p:nvPicPr>
          <p:cNvPr id="102" name="Image 1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65" y="2545750"/>
            <a:ext cx="1303327" cy="1737770"/>
          </a:xfrm>
          <a:prstGeom prst="rect">
            <a:avLst/>
          </a:prstGeom>
          <a:ln w="38100" cmpd="dbl">
            <a:solidFill>
              <a:schemeClr val="accent3"/>
            </a:solidFill>
          </a:ln>
        </p:spPr>
      </p:pic>
      <p:pic>
        <p:nvPicPr>
          <p:cNvPr id="104" name="Image 10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66" y="4585764"/>
            <a:ext cx="1303327" cy="1737769"/>
          </a:xfrm>
          <a:prstGeom prst="rect">
            <a:avLst/>
          </a:prstGeom>
          <a:ln w="38100" cmpd="dbl">
            <a:solidFill>
              <a:schemeClr val="accent5"/>
            </a:solidFill>
          </a:ln>
        </p:spPr>
      </p:pic>
      <p:sp>
        <p:nvSpPr>
          <p:cNvPr id="105" name="Rectangle 104"/>
          <p:cNvSpPr/>
          <p:nvPr/>
        </p:nvSpPr>
        <p:spPr>
          <a:xfrm>
            <a:off x="3190502" y="2868817"/>
            <a:ext cx="7960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MA" b="1" dirty="0"/>
              <a:t>مضخة الضغط العالي يتم توفير الضغط المطلوب لإزالة الماء بواسطة مضخة الضغط العالي. سيتم دمج وحدة استعادة الطاقة في دائرة الضغط العالي. يكون ضغط الماء (المركز) عاليًا جدًا ، وسيتم إعادة توجيهه إلى وحدة استرداد الطاقة لزيادة الضغط ، وسيكون جزء من مياه التغذية تحت الضغط مع هذا الماء الذي يتم تصريفه ، سيتم الضغط على الجزء الآخر مع المضخة.</a:t>
            </a:r>
            <a:endParaRPr lang="fr-FR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90502" y="5090009"/>
            <a:ext cx="7763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chemeClr val="bg1"/>
                </a:solidFill>
              </a:rPr>
              <a:t>الأغشية والأغشية المستخدمة هي دوامة وكفاءة عالية</a:t>
            </a:r>
            <a:endParaRPr lang="fr-FR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3A8B795-E00D-44AC-80E5-3B44C843D6C5}"/>
              </a:ext>
            </a:extLst>
          </p:cNvPr>
          <p:cNvSpPr/>
          <p:nvPr/>
        </p:nvSpPr>
        <p:spPr>
          <a:xfrm>
            <a:off x="3056519" y="1389756"/>
            <a:ext cx="78972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chemeClr val="bg1"/>
                </a:solidFill>
              </a:rPr>
              <a:t>موزع ثنائي كبريتات الصوديوم التلقائي تحييد الكلور لمنع تلف الأغشية</a:t>
            </a:r>
            <a:endParaRPr lang="fr-FR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750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entagon 3">
            <a:extLst>
              <a:ext uri="{FF2B5EF4-FFF2-40B4-BE49-F238E27FC236}">
                <a16:creationId xmlns="" xmlns:a16="http://schemas.microsoft.com/office/drawing/2014/main" id="{CA4D9453-6CAF-4CD6-8C08-E183DD94E2BE}"/>
              </a:ext>
            </a:extLst>
          </p:cNvPr>
          <p:cNvSpPr/>
          <p:nvPr/>
        </p:nvSpPr>
        <p:spPr>
          <a:xfrm rot="5400000">
            <a:off x="6588081" y="-2757966"/>
            <a:ext cx="1122665" cy="864429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4" name="Picture 2" descr="E:\002-KIMS BUSINESS\007-04-1-FIVERR\01-PPT-TEMPLATE\COVER-PSD\05-cut-01.png">
            <a:extLst>
              <a:ext uri="{FF2B5EF4-FFF2-40B4-BE49-F238E27FC236}">
                <a16:creationId xmlns="" xmlns:a16="http://schemas.microsoft.com/office/drawing/2014/main" id="{D2CDFDE9-F391-4175-B8F3-C5AE24D5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3"/>
          <a:stretch/>
        </p:blipFill>
        <p:spPr bwMode="auto">
          <a:xfrm rot="16200000">
            <a:off x="2114692" y="1278660"/>
            <a:ext cx="1464459" cy="2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Pentagon 3">
            <a:extLst>
              <a:ext uri="{FF2B5EF4-FFF2-40B4-BE49-F238E27FC236}">
                <a16:creationId xmlns="" xmlns:a16="http://schemas.microsoft.com/office/drawing/2014/main" id="{CA4D9453-6CAF-4CD6-8C08-E183DD94E2BE}"/>
              </a:ext>
            </a:extLst>
          </p:cNvPr>
          <p:cNvSpPr/>
          <p:nvPr/>
        </p:nvSpPr>
        <p:spPr>
          <a:xfrm rot="5400000">
            <a:off x="6588080" y="-891281"/>
            <a:ext cx="1122665" cy="864429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50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9" name="Picture 2" descr="E:\002-KIMS BUSINESS\007-04-1-FIVERR\01-PPT-TEMPLATE\COVER-PSD\05-cut-01.png">
            <a:extLst>
              <a:ext uri="{FF2B5EF4-FFF2-40B4-BE49-F238E27FC236}">
                <a16:creationId xmlns="" xmlns:a16="http://schemas.microsoft.com/office/drawing/2014/main" id="{D2CDFDE9-F391-4175-B8F3-C5AE24D59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3"/>
          <a:stretch/>
        </p:blipFill>
        <p:spPr bwMode="auto">
          <a:xfrm rot="16200000">
            <a:off x="2114691" y="3145345"/>
            <a:ext cx="1464459" cy="22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85"/>
          <a:stretch/>
        </p:blipFill>
        <p:spPr>
          <a:xfrm>
            <a:off x="826813" y="661057"/>
            <a:ext cx="1303327" cy="1558636"/>
          </a:xfrm>
          <a:prstGeom prst="rect">
            <a:avLst/>
          </a:prstGeom>
          <a:ln w="38100" cmpd="dbl">
            <a:solidFill>
              <a:schemeClr val="accent1"/>
            </a:solidFill>
          </a:ln>
        </p:spPr>
      </p:pic>
      <p:pic>
        <p:nvPicPr>
          <p:cNvPr id="102" name="Image 1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4" y="2584707"/>
            <a:ext cx="1303327" cy="1737769"/>
          </a:xfrm>
          <a:prstGeom prst="rect">
            <a:avLst/>
          </a:prstGeom>
          <a:ln w="38100" cmpd="dbl">
            <a:solidFill>
              <a:schemeClr val="accent3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169197" y="1102518"/>
            <a:ext cx="77464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/>
                </a:solidFill>
              </a:rPr>
              <a:t>خزان </a:t>
            </a:r>
            <a:r>
              <a:rPr lang="fr-FR" b="1" dirty="0">
                <a:solidFill>
                  <a:schemeClr val="bg1"/>
                </a:solidFill>
              </a:rPr>
              <a:t>CIP </a:t>
            </a:r>
            <a:r>
              <a:rPr lang="ar-MA" b="1" dirty="0">
                <a:solidFill>
                  <a:schemeClr val="bg1"/>
                </a:solidFill>
              </a:rPr>
              <a:t>ومضخة </a:t>
            </a:r>
            <a:r>
              <a:rPr lang="ar-MA" b="1" dirty="0" smtClean="0">
                <a:solidFill>
                  <a:schemeClr val="bg1"/>
                </a:solidFill>
              </a:rPr>
              <a:t>التنظيف</a:t>
            </a:r>
            <a:endParaRPr lang="fr-FR" b="1" dirty="0" smtClean="0">
              <a:solidFill>
                <a:schemeClr val="bg1"/>
              </a:solidFill>
            </a:endParaRPr>
          </a:p>
          <a:p>
            <a:pPr algn="r" rtl="1"/>
            <a:r>
              <a:rPr lang="ar-MA" b="1" dirty="0" smtClean="0">
                <a:solidFill>
                  <a:schemeClr val="bg1"/>
                </a:solidFill>
              </a:rPr>
              <a:t>النوع</a:t>
            </a:r>
            <a:r>
              <a:rPr lang="ar-MA" b="1" dirty="0">
                <a:solidFill>
                  <a:schemeClr val="bg1"/>
                </a:solidFill>
              </a:rPr>
              <a:t>: </a:t>
            </a:r>
            <a:r>
              <a:rPr lang="ar-MA" b="1" dirty="0" err="1">
                <a:solidFill>
                  <a:schemeClr val="bg1"/>
                </a:solidFill>
              </a:rPr>
              <a:t>جراندفوس</a:t>
            </a:r>
            <a:r>
              <a:rPr lang="ar-MA" b="1" dirty="0">
                <a:solidFill>
                  <a:schemeClr val="bg1"/>
                </a:solidFill>
              </a:rPr>
              <a:t> عمودي الكمية: 1 قطعة معدل التدفق: 60 م 3 / ساعة الضغط: 3 بار مادة المضخة: فولاذ مقاوم للصدأ: 380 فولت 50 هرتز العلامة التجارية: </a:t>
            </a:r>
            <a:r>
              <a:rPr lang="ar-MA" b="1" dirty="0" err="1">
                <a:solidFill>
                  <a:schemeClr val="bg1"/>
                </a:solidFill>
              </a:rPr>
              <a:t>جراندفوس</a:t>
            </a:r>
            <a:endParaRPr lang="fr-FR" sz="16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3169197" y="3076926"/>
            <a:ext cx="77464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MA" sz="2000" b="1" dirty="0"/>
              <a:t>لوحة التحكم الجهد: 380</a:t>
            </a:r>
            <a:r>
              <a:rPr lang="fr-FR" sz="2000" b="1" dirty="0"/>
              <a:t>V / </a:t>
            </a:r>
            <a:r>
              <a:rPr lang="ar-MA" sz="2000" b="1" dirty="0"/>
              <a:t>مرحلة واحدة + الأرض / 50 هرتز الحماية: </a:t>
            </a:r>
            <a:r>
              <a:rPr lang="fr-FR" sz="2000" b="1" dirty="0"/>
              <a:t>IP 55 ، </a:t>
            </a:r>
            <a:r>
              <a:rPr lang="ar-MA" sz="2000" b="1" dirty="0"/>
              <a:t>معايير </a:t>
            </a:r>
            <a:r>
              <a:rPr lang="fr-FR" sz="2000" b="1" dirty="0"/>
              <a:t>AT </a:t>
            </a:r>
            <a:r>
              <a:rPr lang="ar-MA" sz="2000" b="1" dirty="0"/>
              <a:t>العلامة التجارية: </a:t>
            </a:r>
            <a:r>
              <a:rPr lang="fr-FR" sz="2000" b="1" dirty="0"/>
              <a:t>Simiens S7 </a:t>
            </a:r>
            <a:r>
              <a:rPr lang="ar-MA" sz="2000" b="1" dirty="0"/>
              <a:t>علامات: </a:t>
            </a:r>
            <a:r>
              <a:rPr lang="fr-FR" sz="2000" b="1" dirty="0"/>
              <a:t>CE</a:t>
            </a:r>
            <a:endParaRPr lang="fr-FR" sz="2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445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0ACA5C1-7999-47F4-BD5B-CE7F918B51BC}"/>
              </a:ext>
            </a:extLst>
          </p:cNvPr>
          <p:cNvSpPr txBox="1"/>
          <p:nvPr/>
        </p:nvSpPr>
        <p:spPr>
          <a:xfrm>
            <a:off x="1683890" y="427036"/>
            <a:ext cx="8824219" cy="720710"/>
          </a:xfrm>
          <a:prstGeom prst="rect">
            <a:avLst/>
          </a:prstGeom>
          <a:noFill/>
        </p:spPr>
        <p:txBody>
          <a:bodyPr wrap="square" lIns="108000" rIns="108000" rtlCol="0" anchor="ctr">
            <a:spAutoFit/>
          </a:bodyPr>
          <a:lstStyle/>
          <a:p>
            <a:pPr algn="ctr" rtl="1">
              <a:lnSpc>
                <a:spcPts val="4900"/>
              </a:lnSpc>
            </a:pPr>
            <a:r>
              <a:rPr lang="ar-MA" sz="4400" b="1" dirty="0">
                <a:solidFill>
                  <a:schemeClr val="accent2"/>
                </a:solidFill>
                <a:cs typeface="Arial" pitchFamily="34" charset="0"/>
              </a:rPr>
              <a:t>معالجة المياه </a:t>
            </a:r>
            <a:r>
              <a:rPr lang="ar-MA" sz="4400" b="1" dirty="0">
                <a:solidFill>
                  <a:schemeClr val="accent2"/>
                </a:solidFill>
                <a:cs typeface="Arial" pitchFamily="34" charset="0"/>
              </a:rPr>
              <a:t>المستعملة</a:t>
            </a:r>
            <a:endParaRPr lang="ko-KR" altLang="en-US" sz="4400" b="1" dirty="0">
              <a:solidFill>
                <a:schemeClr val="accent2"/>
              </a:solidFill>
              <a:cs typeface="Arial" pitchFamily="34" charset="0"/>
            </a:endParaRPr>
          </a:p>
        </p:txBody>
      </p:sp>
      <p:cxnSp>
        <p:nvCxnSpPr>
          <p:cNvPr id="12" name="Straight Connector 21">
            <a:extLst>
              <a:ext uri="{FF2B5EF4-FFF2-40B4-BE49-F238E27FC236}">
                <a16:creationId xmlns="" xmlns:a16="http://schemas.microsoft.com/office/drawing/2014/main" id="{DC7FFB34-6275-401C-B9A4-998473198EBC}"/>
              </a:ext>
            </a:extLst>
          </p:cNvPr>
          <p:cNvCxnSpPr/>
          <p:nvPr/>
        </p:nvCxnSpPr>
        <p:spPr>
          <a:xfrm flipV="1">
            <a:off x="7239245" y="6221360"/>
            <a:ext cx="4068000" cy="9180"/>
          </a:xfrm>
          <a:prstGeom prst="line">
            <a:avLst/>
          </a:prstGeom>
          <a:ln w="22225" cap="rnd">
            <a:solidFill>
              <a:srgbClr val="BEBFB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5">
            <a:extLst>
              <a:ext uri="{FF2B5EF4-FFF2-40B4-BE49-F238E27FC236}">
                <a16:creationId xmlns="" xmlns:a16="http://schemas.microsoft.com/office/drawing/2014/main" id="{886EADA1-08C1-4EE4-98F6-BC48E42AE747}"/>
              </a:ext>
            </a:extLst>
          </p:cNvPr>
          <p:cNvGrpSpPr/>
          <p:nvPr/>
        </p:nvGrpSpPr>
        <p:grpSpPr>
          <a:xfrm>
            <a:off x="0" y="1493677"/>
            <a:ext cx="7785938" cy="100303"/>
            <a:chOff x="1780872" y="5229200"/>
            <a:chExt cx="5589541" cy="72008"/>
          </a:xfrm>
        </p:grpSpPr>
        <p:sp>
          <p:nvSpPr>
            <p:cNvPr id="55" name="Rectangle 24">
              <a:extLst>
                <a:ext uri="{FF2B5EF4-FFF2-40B4-BE49-F238E27FC236}">
                  <a16:creationId xmlns="" xmlns:a16="http://schemas.microsoft.com/office/drawing/2014/main" id="{FF6DF057-F8F4-47AA-9BC0-19C6C41520BB}"/>
                </a:ext>
              </a:extLst>
            </p:cNvPr>
            <p:cNvSpPr/>
            <p:nvPr/>
          </p:nvSpPr>
          <p:spPr>
            <a:xfrm>
              <a:off x="1780872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56" name="Rectangle 24">
              <a:extLst>
                <a:ext uri="{FF2B5EF4-FFF2-40B4-BE49-F238E27FC236}">
                  <a16:creationId xmlns="" xmlns:a16="http://schemas.microsoft.com/office/drawing/2014/main" id="{B3D804AE-C35C-481C-BAD4-61C9835422DA}"/>
                </a:ext>
              </a:extLst>
            </p:cNvPr>
            <p:cNvSpPr/>
            <p:nvPr/>
          </p:nvSpPr>
          <p:spPr>
            <a:xfrm>
              <a:off x="3177238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57" name="Rectangle 24">
              <a:extLst>
                <a:ext uri="{FF2B5EF4-FFF2-40B4-BE49-F238E27FC236}">
                  <a16:creationId xmlns="" xmlns:a16="http://schemas.microsoft.com/office/drawing/2014/main" id="{6FB4B37D-1F9C-449B-B510-7636083EFD93}"/>
                </a:ext>
              </a:extLst>
            </p:cNvPr>
            <p:cNvSpPr/>
            <p:nvPr/>
          </p:nvSpPr>
          <p:spPr>
            <a:xfrm>
              <a:off x="4573604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58" name="Rectangle 24">
              <a:extLst>
                <a:ext uri="{FF2B5EF4-FFF2-40B4-BE49-F238E27FC236}">
                  <a16:creationId xmlns="" xmlns:a16="http://schemas.microsoft.com/office/drawing/2014/main" id="{0748429F-65A7-4BDB-AC97-E4B3E6ABADBC}"/>
                </a:ext>
              </a:extLst>
            </p:cNvPr>
            <p:cNvSpPr/>
            <p:nvPr/>
          </p:nvSpPr>
          <p:spPr>
            <a:xfrm>
              <a:off x="5969972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pic>
        <p:nvPicPr>
          <p:cNvPr id="59" name="Picture 2" descr="https://www.mh-wassertechnologie.de/files/Redakteur/Slider-MH-Sed/Sed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" b="10259"/>
          <a:stretch/>
        </p:blipFill>
        <p:spPr bwMode="auto">
          <a:xfrm>
            <a:off x="-1" y="1817344"/>
            <a:ext cx="12192000" cy="450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5">
            <a:extLst>
              <a:ext uri="{FF2B5EF4-FFF2-40B4-BE49-F238E27FC236}">
                <a16:creationId xmlns="" xmlns:a16="http://schemas.microsoft.com/office/drawing/2014/main" id="{886EADA1-08C1-4EE4-98F6-BC48E42AE747}"/>
              </a:ext>
            </a:extLst>
          </p:cNvPr>
          <p:cNvGrpSpPr/>
          <p:nvPr/>
        </p:nvGrpSpPr>
        <p:grpSpPr>
          <a:xfrm>
            <a:off x="7785938" y="1493010"/>
            <a:ext cx="4406063" cy="100942"/>
            <a:chOff x="3177238" y="5229200"/>
            <a:chExt cx="3163122" cy="72467"/>
          </a:xfrm>
        </p:grpSpPr>
        <p:sp>
          <p:nvSpPr>
            <p:cNvPr id="62" name="Rectangle 24">
              <a:extLst>
                <a:ext uri="{FF2B5EF4-FFF2-40B4-BE49-F238E27FC236}">
                  <a16:creationId xmlns="" xmlns:a16="http://schemas.microsoft.com/office/drawing/2014/main" id="{B3D804AE-C35C-481C-BAD4-61C9835422DA}"/>
                </a:ext>
              </a:extLst>
            </p:cNvPr>
            <p:cNvSpPr/>
            <p:nvPr/>
          </p:nvSpPr>
          <p:spPr>
            <a:xfrm>
              <a:off x="3177238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63" name="Rectangle 24">
              <a:extLst>
                <a:ext uri="{FF2B5EF4-FFF2-40B4-BE49-F238E27FC236}">
                  <a16:creationId xmlns="" xmlns:a16="http://schemas.microsoft.com/office/drawing/2014/main" id="{6FB4B37D-1F9C-449B-B510-7636083EFD93}"/>
                </a:ext>
              </a:extLst>
            </p:cNvPr>
            <p:cNvSpPr/>
            <p:nvPr/>
          </p:nvSpPr>
          <p:spPr>
            <a:xfrm>
              <a:off x="4573604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64" name="Rectangle 24">
              <a:extLst>
                <a:ext uri="{FF2B5EF4-FFF2-40B4-BE49-F238E27FC236}">
                  <a16:creationId xmlns="" xmlns:a16="http://schemas.microsoft.com/office/drawing/2014/main" id="{0748429F-65A7-4BDB-AC97-E4B3E6ABADBC}"/>
                </a:ext>
              </a:extLst>
            </p:cNvPr>
            <p:cNvSpPr/>
            <p:nvPr/>
          </p:nvSpPr>
          <p:spPr>
            <a:xfrm>
              <a:off x="5969973" y="5229200"/>
              <a:ext cx="370387" cy="72467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65" name="Group 55">
            <a:extLst>
              <a:ext uri="{FF2B5EF4-FFF2-40B4-BE49-F238E27FC236}">
                <a16:creationId xmlns="" xmlns:a16="http://schemas.microsoft.com/office/drawing/2014/main" id="{886EADA1-08C1-4EE4-98F6-BC48E42AE747}"/>
              </a:ext>
            </a:extLst>
          </p:cNvPr>
          <p:cNvGrpSpPr/>
          <p:nvPr/>
        </p:nvGrpSpPr>
        <p:grpSpPr>
          <a:xfrm>
            <a:off x="2837" y="6541927"/>
            <a:ext cx="7785938" cy="100303"/>
            <a:chOff x="1780872" y="5229200"/>
            <a:chExt cx="5589541" cy="72008"/>
          </a:xfrm>
        </p:grpSpPr>
        <p:sp>
          <p:nvSpPr>
            <p:cNvPr id="66" name="Rectangle 24">
              <a:extLst>
                <a:ext uri="{FF2B5EF4-FFF2-40B4-BE49-F238E27FC236}">
                  <a16:creationId xmlns="" xmlns:a16="http://schemas.microsoft.com/office/drawing/2014/main" id="{FF6DF057-F8F4-47AA-9BC0-19C6C41520BB}"/>
                </a:ext>
              </a:extLst>
            </p:cNvPr>
            <p:cNvSpPr/>
            <p:nvPr/>
          </p:nvSpPr>
          <p:spPr>
            <a:xfrm>
              <a:off x="1780872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67" name="Rectangle 24">
              <a:extLst>
                <a:ext uri="{FF2B5EF4-FFF2-40B4-BE49-F238E27FC236}">
                  <a16:creationId xmlns="" xmlns:a16="http://schemas.microsoft.com/office/drawing/2014/main" id="{B3D804AE-C35C-481C-BAD4-61C9835422DA}"/>
                </a:ext>
              </a:extLst>
            </p:cNvPr>
            <p:cNvSpPr/>
            <p:nvPr/>
          </p:nvSpPr>
          <p:spPr>
            <a:xfrm>
              <a:off x="3177238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68" name="Rectangle 24">
              <a:extLst>
                <a:ext uri="{FF2B5EF4-FFF2-40B4-BE49-F238E27FC236}">
                  <a16:creationId xmlns="" xmlns:a16="http://schemas.microsoft.com/office/drawing/2014/main" id="{6FB4B37D-1F9C-449B-B510-7636083EFD93}"/>
                </a:ext>
              </a:extLst>
            </p:cNvPr>
            <p:cNvSpPr/>
            <p:nvPr/>
          </p:nvSpPr>
          <p:spPr>
            <a:xfrm>
              <a:off x="4573604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69" name="Rectangle 24">
              <a:extLst>
                <a:ext uri="{FF2B5EF4-FFF2-40B4-BE49-F238E27FC236}">
                  <a16:creationId xmlns="" xmlns:a16="http://schemas.microsoft.com/office/drawing/2014/main" id="{0748429F-65A7-4BDB-AC97-E4B3E6ABADBC}"/>
                </a:ext>
              </a:extLst>
            </p:cNvPr>
            <p:cNvSpPr/>
            <p:nvPr/>
          </p:nvSpPr>
          <p:spPr>
            <a:xfrm>
              <a:off x="5969972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70" name="Group 55">
            <a:extLst>
              <a:ext uri="{FF2B5EF4-FFF2-40B4-BE49-F238E27FC236}">
                <a16:creationId xmlns="" xmlns:a16="http://schemas.microsoft.com/office/drawing/2014/main" id="{886EADA1-08C1-4EE4-98F6-BC48E42AE747}"/>
              </a:ext>
            </a:extLst>
          </p:cNvPr>
          <p:cNvGrpSpPr/>
          <p:nvPr/>
        </p:nvGrpSpPr>
        <p:grpSpPr>
          <a:xfrm>
            <a:off x="7788775" y="6541260"/>
            <a:ext cx="4406063" cy="100942"/>
            <a:chOff x="3177238" y="5229200"/>
            <a:chExt cx="3163122" cy="72467"/>
          </a:xfrm>
        </p:grpSpPr>
        <p:sp>
          <p:nvSpPr>
            <p:cNvPr id="71" name="Rectangle 24">
              <a:extLst>
                <a:ext uri="{FF2B5EF4-FFF2-40B4-BE49-F238E27FC236}">
                  <a16:creationId xmlns="" xmlns:a16="http://schemas.microsoft.com/office/drawing/2014/main" id="{B3D804AE-C35C-481C-BAD4-61C9835422DA}"/>
                </a:ext>
              </a:extLst>
            </p:cNvPr>
            <p:cNvSpPr/>
            <p:nvPr/>
          </p:nvSpPr>
          <p:spPr>
            <a:xfrm>
              <a:off x="3177238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72" name="Rectangle 24">
              <a:extLst>
                <a:ext uri="{FF2B5EF4-FFF2-40B4-BE49-F238E27FC236}">
                  <a16:creationId xmlns="" xmlns:a16="http://schemas.microsoft.com/office/drawing/2014/main" id="{6FB4B37D-1F9C-449B-B510-7636083EFD93}"/>
                </a:ext>
              </a:extLst>
            </p:cNvPr>
            <p:cNvSpPr/>
            <p:nvPr/>
          </p:nvSpPr>
          <p:spPr>
            <a:xfrm>
              <a:off x="4573604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73" name="Rectangle 24">
              <a:extLst>
                <a:ext uri="{FF2B5EF4-FFF2-40B4-BE49-F238E27FC236}">
                  <a16:creationId xmlns="" xmlns:a16="http://schemas.microsoft.com/office/drawing/2014/main" id="{0748429F-65A7-4BDB-AC97-E4B3E6ABADBC}"/>
                </a:ext>
              </a:extLst>
            </p:cNvPr>
            <p:cNvSpPr/>
            <p:nvPr/>
          </p:nvSpPr>
          <p:spPr>
            <a:xfrm>
              <a:off x="5969973" y="5229200"/>
              <a:ext cx="370387" cy="72467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67775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0396" y="1481237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ar-MA" sz="5400" b="1" dirty="0" smtClean="0">
                <a:solidFill>
                  <a:schemeClr val="bg1"/>
                </a:solidFill>
                <a:cs typeface="Arial" pitchFamily="34" charset="0"/>
              </a:rPr>
              <a:t>فهرس</a:t>
            </a:r>
            <a:endParaRPr lang="ko-KR" altLang="en-US" sz="5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77CAFC84-4744-4178-95B5-AB423D30EFA8}"/>
              </a:ext>
            </a:extLst>
          </p:cNvPr>
          <p:cNvGrpSpPr/>
          <p:nvPr/>
        </p:nvGrpSpPr>
        <p:grpSpPr>
          <a:xfrm>
            <a:off x="6148064" y="2625638"/>
            <a:ext cx="4785662" cy="471741"/>
            <a:chOff x="8549105" y="3060074"/>
            <a:chExt cx="4364026" cy="483133"/>
          </a:xfrm>
        </p:grpSpPr>
        <p:sp>
          <p:nvSpPr>
            <p:cNvPr id="9" name="TextBox 8"/>
            <p:cNvSpPr txBox="1"/>
            <p:nvPr/>
          </p:nvSpPr>
          <p:spPr>
            <a:xfrm>
              <a:off x="8549105" y="3060074"/>
              <a:ext cx="3249091" cy="472814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ar-MA" sz="2400" b="1" dirty="0"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rPr>
                <a:t>مقدمة</a:t>
              </a:r>
              <a:endParaRPr lang="fr-FR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022542" y="3070393"/>
              <a:ext cx="890589" cy="472814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400" b="1" dirty="0">
                  <a:solidFill>
                    <a:schemeClr val="accent1">
                      <a:lumMod val="50000"/>
                    </a:schemeClr>
                  </a:solidFill>
                  <a:cs typeface="Arial" pitchFamily="34" charset="0"/>
                </a:rPr>
                <a:t>03</a:t>
              </a:r>
              <a:endParaRPr lang="ko-KR" altLang="en-US" sz="2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3" name="TextBox 6"/>
          <p:cNvSpPr txBox="1"/>
          <p:nvPr/>
        </p:nvSpPr>
        <p:spPr>
          <a:xfrm>
            <a:off x="9925464" y="3186365"/>
            <a:ext cx="976634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05</a:t>
            </a:r>
            <a:endParaRPr lang="ko-KR" altLang="en-US" sz="2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9925463" y="3934419"/>
            <a:ext cx="1068285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06</a:t>
            </a:r>
            <a:endParaRPr lang="ko-KR" altLang="en-US" sz="2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6"/>
          <p:cNvSpPr txBox="1"/>
          <p:nvPr/>
        </p:nvSpPr>
        <p:spPr>
          <a:xfrm>
            <a:off x="9925459" y="4650854"/>
            <a:ext cx="1078174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07</a:t>
            </a:r>
            <a:endParaRPr lang="ko-KR" altLang="en-US" sz="2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47" name="TextBox 6"/>
          <p:cNvSpPr txBox="1"/>
          <p:nvPr/>
        </p:nvSpPr>
        <p:spPr>
          <a:xfrm>
            <a:off x="4590795" y="2640749"/>
            <a:ext cx="976633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0</a:t>
            </a:r>
            <a:r>
              <a:rPr lang="ar-MA" altLang="ko-KR" sz="2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8</a:t>
            </a:r>
            <a:endParaRPr lang="ko-KR" altLang="en-US" sz="2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0" name="TextBox 6"/>
          <p:cNvSpPr txBox="1"/>
          <p:nvPr/>
        </p:nvSpPr>
        <p:spPr>
          <a:xfrm>
            <a:off x="4566124" y="3195901"/>
            <a:ext cx="1078173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1</a:t>
            </a:r>
            <a:r>
              <a:rPr lang="ar-MA" altLang="ko-KR" sz="2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2</a:t>
            </a:r>
            <a:endParaRPr lang="ko-KR" altLang="en-US" sz="2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3" name="TextBox 6"/>
          <p:cNvSpPr txBox="1"/>
          <p:nvPr/>
        </p:nvSpPr>
        <p:spPr>
          <a:xfrm>
            <a:off x="4531119" y="3939456"/>
            <a:ext cx="1078173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ar-MA" altLang="ko-KR" sz="2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14</a:t>
            </a:r>
            <a:endParaRPr lang="ko-KR" altLang="en-US" sz="2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6" name="TextBox 6"/>
          <p:cNvSpPr txBox="1"/>
          <p:nvPr/>
        </p:nvSpPr>
        <p:spPr>
          <a:xfrm>
            <a:off x="4566124" y="4655889"/>
            <a:ext cx="1078173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ar-MA" altLang="ko-KR" sz="2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19</a:t>
            </a:r>
            <a:endParaRPr lang="ko-KR" altLang="en-US" sz="2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9" name="TextBox 6"/>
          <p:cNvSpPr txBox="1"/>
          <p:nvPr/>
        </p:nvSpPr>
        <p:spPr>
          <a:xfrm>
            <a:off x="7686885" y="5622487"/>
            <a:ext cx="980157" cy="46166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2</a:t>
            </a:r>
            <a:r>
              <a:rPr lang="ar-MA" altLang="ko-KR" sz="24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1</a:t>
            </a:r>
            <a:endParaRPr lang="ko-KR" altLang="en-US" sz="24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46950" y="3181270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1"/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وظيفية غشاء</a:t>
            </a:r>
            <a:r>
              <a:rPr lang="ar-MA" dirty="0"/>
              <a:t> 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RO </a:t>
            </a:r>
            <a:r>
              <a:rPr lang="ar-MA" sz="2400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المبدأ</a:t>
            </a:r>
            <a:endParaRPr lang="fr-FR" sz="24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13942" y="3893289"/>
            <a:ext cx="2765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تركيب وحدة معالجة المياه</a:t>
            </a:r>
            <a:endParaRPr lang="fr-FR" sz="24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04050" y="4655889"/>
            <a:ext cx="3775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مبدأ التخثر - التلبد والمصفق رقائقي</a:t>
            </a:r>
            <a:endParaRPr lang="fr-FR" sz="24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08799" y="2688701"/>
            <a:ext cx="1471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معالجة المياه</a:t>
            </a:r>
            <a:endParaRPr lang="fr-FR" sz="24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95004" y="3238706"/>
            <a:ext cx="2026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وحدات في الحاوية</a:t>
            </a:r>
            <a:endParaRPr lang="fr-FR" sz="24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99170" y="3914154"/>
            <a:ext cx="1556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وحدات 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الهيكل</a:t>
            </a:r>
            <a:endParaRPr lang="fr-FR" sz="24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21338" y="4657620"/>
            <a:ext cx="2534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معالجة </a:t>
            </a:r>
            <a:r>
              <a:rPr lang="ar-MA" sz="2400" b="1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المياه 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المستعملة</a:t>
            </a:r>
            <a:endParaRPr lang="fr-FR" sz="24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81434" y="5622488"/>
            <a:ext cx="2871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MA" sz="2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وحدات ثابتة لتحلية مياه البحر</a:t>
            </a:r>
            <a:endParaRPr lang="fr-FR" sz="24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2387D3-4DE7-40C7-84D2-0F1AF6F125A9}"/>
              </a:ext>
            </a:extLst>
          </p:cNvPr>
          <p:cNvSpPr/>
          <p:nvPr/>
        </p:nvSpPr>
        <p:spPr>
          <a:xfrm>
            <a:off x="8376000" y="0"/>
            <a:ext cx="381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2063817-860E-4682-B91E-815215B9C8E1}"/>
              </a:ext>
            </a:extLst>
          </p:cNvPr>
          <p:cNvSpPr/>
          <p:nvPr/>
        </p:nvSpPr>
        <p:spPr>
          <a:xfrm>
            <a:off x="0" y="0"/>
            <a:ext cx="381512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E54669D-57FE-4C85-9770-F0A46ADF3B99}"/>
              </a:ext>
            </a:extLst>
          </p:cNvPr>
          <p:cNvSpPr txBox="1"/>
          <p:nvPr/>
        </p:nvSpPr>
        <p:spPr>
          <a:xfrm>
            <a:off x="8595512" y="761126"/>
            <a:ext cx="34440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تتمتع </a:t>
            </a:r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WATERTECH SA </a:t>
            </a:r>
            <a:r>
              <a:rPr lang="ar-MA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بسمعة تقديم وتزويد أنظمة أوتوماتيكية بالكامل في تصميم مضغوط وموفر للمساحة ، مع مراعاة المعايير الصارمة للترخيص بالإطلاقات في البيئة.</a:t>
            </a:r>
            <a:endParaRPr lang="fr-BE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E4C5D03-9123-4B45-B751-0AD439AC6E8D}"/>
              </a:ext>
            </a:extLst>
          </p:cNvPr>
          <p:cNvSpPr txBox="1"/>
          <p:nvPr/>
        </p:nvSpPr>
        <p:spPr>
          <a:xfrm>
            <a:off x="238126" y="1939381"/>
            <a:ext cx="31337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لمياه الصرف الصحي لمعالجة المياه العادمة بكفاءة ، نقوم أولاً بتحليل الاحتياجات الخاصة بك ، ننصحك بطريقة عالمية ، نقوم بتصميم وتصنيع نظام لقياس.</a:t>
            </a:r>
            <a:endParaRPr lang="fr-BE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Picture 6" descr="http://www.mecana.ch/images/sampledata/Produkte/Membran/Fotogalerie/BK%20Bild%20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819" y="3953049"/>
            <a:ext cx="4162077" cy="2774718"/>
          </a:xfrm>
          <a:prstGeom prst="rect">
            <a:avLst/>
          </a:prstGeom>
          <a:noFill/>
          <a:ln w="1587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4039135" y="3493653"/>
            <a:ext cx="2504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MA" b="1" dirty="0">
                <a:solidFill>
                  <a:schemeClr val="accent1"/>
                </a:solidFill>
                <a:latin typeface="Arial" panose="020B0604020202020204" pitchFamily="34" charset="0"/>
              </a:rPr>
              <a:t>مفاعل حيوي الغشاء (</a:t>
            </a: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</a:rPr>
              <a:t>MBR</a:t>
            </a:r>
            <a:r>
              <a:rPr lang="fr-FR" b="1" dirty="0">
                <a:solidFill>
                  <a:schemeClr val="accent1"/>
                </a:solidFill>
                <a:latin typeface="Arial" panose="020B0604020202020204" pitchFamily="34" charset="0"/>
              </a:rPr>
              <a:t>) </a:t>
            </a:r>
            <a:endParaRPr lang="fr-BE" b="1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pic>
        <p:nvPicPr>
          <p:cNvPr id="34" name="Picture 2" descr="https://www.mh-wassertechnologie.de/files/Redakteur/Slider-MH-Sed/Sed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" r="33859" b="2352"/>
          <a:stretch/>
        </p:blipFill>
        <p:spPr bwMode="auto">
          <a:xfrm>
            <a:off x="4808502" y="177424"/>
            <a:ext cx="3727173" cy="2274099"/>
          </a:xfrm>
          <a:prstGeom prst="rect">
            <a:avLst/>
          </a:prstGeom>
          <a:noFill/>
          <a:ln w="18415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4759598" y="2713659"/>
            <a:ext cx="3567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MA" b="1" dirty="0" smtClean="0">
                <a:solidFill>
                  <a:schemeClr val="accent3"/>
                </a:solidFill>
                <a:latin typeface="Arial" panose="020B0604020202020204" pitchFamily="34" charset="0"/>
              </a:rPr>
              <a:t>محطة </a:t>
            </a:r>
            <a:r>
              <a:rPr lang="ar-MA" b="1" dirty="0">
                <a:solidFill>
                  <a:schemeClr val="accent3"/>
                </a:solidFill>
                <a:latin typeface="Arial" panose="020B0604020202020204" pitchFamily="34" charset="0"/>
              </a:rPr>
              <a:t>معالجة مياه الصرف الصحي على أساس هطول الأمطار ، التلبد والترسيب</a:t>
            </a:r>
            <a:endParaRPr lang="fr-BE" b="1" dirty="0">
              <a:solidFill>
                <a:schemeClr val="accent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511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Single Corner Rectangle 2">
            <a:extLst>
              <a:ext uri="{FF2B5EF4-FFF2-40B4-BE49-F238E27FC236}">
                <a16:creationId xmlns="" xmlns:a16="http://schemas.microsoft.com/office/drawing/2014/main" id="{6E1E9BF7-603F-4889-85C9-C9DE8BA3A5B2}"/>
              </a:ext>
            </a:extLst>
          </p:cNvPr>
          <p:cNvSpPr/>
          <p:nvPr/>
        </p:nvSpPr>
        <p:spPr>
          <a:xfrm flipH="1">
            <a:off x="6471942" y="1022617"/>
            <a:ext cx="4752000" cy="231081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635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Snip Single Corner Rectangle 3">
            <a:extLst>
              <a:ext uri="{FF2B5EF4-FFF2-40B4-BE49-F238E27FC236}">
                <a16:creationId xmlns="" xmlns:a16="http://schemas.microsoft.com/office/drawing/2014/main" id="{07C06604-9826-43DA-BDAB-3C6D1D9A4F66}"/>
              </a:ext>
            </a:extLst>
          </p:cNvPr>
          <p:cNvSpPr/>
          <p:nvPr/>
        </p:nvSpPr>
        <p:spPr>
          <a:xfrm rot="10800000" flipV="1">
            <a:off x="943582" y="3514558"/>
            <a:ext cx="4752000" cy="2310813"/>
          </a:xfrm>
          <a:prstGeom prst="rect">
            <a:avLst/>
          </a:prstGeom>
          <a:blipFill>
            <a:blip r:embed="rId4"/>
            <a:srcRect/>
            <a:stretch>
              <a:fillRect t="-18490" b="-11621"/>
            </a:stretch>
          </a:blipFill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Snip Single Corner Rectangle 4">
            <a:extLst>
              <a:ext uri="{FF2B5EF4-FFF2-40B4-BE49-F238E27FC236}">
                <a16:creationId xmlns="" xmlns:a16="http://schemas.microsoft.com/office/drawing/2014/main" id="{F7C13A5F-C26B-451E-A141-61BB4B9653BE}"/>
              </a:ext>
            </a:extLst>
          </p:cNvPr>
          <p:cNvSpPr/>
          <p:nvPr/>
        </p:nvSpPr>
        <p:spPr>
          <a:xfrm flipH="1" flipV="1">
            <a:off x="6471942" y="3514558"/>
            <a:ext cx="4752000" cy="2310813"/>
          </a:xfrm>
          <a:prstGeom prst="rect">
            <a:avLst/>
          </a:prstGeom>
          <a:blipFill>
            <a:blip r:embed="rId5"/>
            <a:stretch>
              <a:fillRect t="-24137" b="-9587"/>
            </a:stretch>
          </a:blipFill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="" xmlns:a16="http://schemas.microsoft.com/office/drawing/2014/main" id="{E3E9C9AF-1D0F-4272-BB6E-38941271D3A8}"/>
              </a:ext>
            </a:extLst>
          </p:cNvPr>
          <p:cNvSpPr/>
          <p:nvPr/>
        </p:nvSpPr>
        <p:spPr>
          <a:xfrm>
            <a:off x="1425053" y="6115973"/>
            <a:ext cx="9701699" cy="646331"/>
          </a:xfrm>
          <a:prstGeom prst="roundRect">
            <a:avLst/>
          </a:prstGeom>
          <a:solidFill>
            <a:schemeClr val="bg1">
              <a:alpha val="78000"/>
            </a:schemeClr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756965" y="6012478"/>
            <a:ext cx="90378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6695" marR="800100" algn="ctr" rtl="1">
              <a:spcAft>
                <a:spcPts val="0"/>
              </a:spcAft>
            </a:pPr>
            <a:r>
              <a:rPr lang="ar-MA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تتعلق التطبيقات الممثلة بمبدأ التناضح العكسي وهي تحلية مياه البحر والمياه المالحة.</a:t>
            </a:r>
            <a:endParaRPr lang="fr-BE" sz="2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70553" y="129627"/>
            <a:ext cx="8521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MA" sz="3200" b="1" dirty="0" smtClean="0">
                <a:solidFill>
                  <a:schemeClr val="accent1"/>
                </a:solidFill>
                <a:latin typeface="Century Gothic" pitchFamily="34" charset="0"/>
              </a:rPr>
              <a:t>وحدات </a:t>
            </a:r>
            <a:r>
              <a:rPr lang="ar-MA" sz="3200" b="1" dirty="0">
                <a:solidFill>
                  <a:schemeClr val="accent1"/>
                </a:solidFill>
                <a:latin typeface="Century Gothic" pitchFamily="34" charset="0"/>
              </a:rPr>
              <a:t>ثابتة لتحلية مياه البحر</a:t>
            </a:r>
            <a:endParaRPr lang="ko-KR" altLang="en-US" sz="3200" b="1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grpSp>
        <p:nvGrpSpPr>
          <p:cNvPr id="45" name="Group 55">
            <a:extLst>
              <a:ext uri="{FF2B5EF4-FFF2-40B4-BE49-F238E27FC236}">
                <a16:creationId xmlns="" xmlns:a16="http://schemas.microsoft.com/office/drawing/2014/main" id="{886EADA1-08C1-4EE4-98F6-BC48E42AE747}"/>
              </a:ext>
            </a:extLst>
          </p:cNvPr>
          <p:cNvGrpSpPr/>
          <p:nvPr/>
        </p:nvGrpSpPr>
        <p:grpSpPr>
          <a:xfrm>
            <a:off x="0" y="714402"/>
            <a:ext cx="7785938" cy="100303"/>
            <a:chOff x="1780872" y="5229200"/>
            <a:chExt cx="5589541" cy="72008"/>
          </a:xfrm>
        </p:grpSpPr>
        <p:sp>
          <p:nvSpPr>
            <p:cNvPr id="46" name="Rectangle 24">
              <a:extLst>
                <a:ext uri="{FF2B5EF4-FFF2-40B4-BE49-F238E27FC236}">
                  <a16:creationId xmlns="" xmlns:a16="http://schemas.microsoft.com/office/drawing/2014/main" id="{FF6DF057-F8F4-47AA-9BC0-19C6C41520BB}"/>
                </a:ext>
              </a:extLst>
            </p:cNvPr>
            <p:cNvSpPr/>
            <p:nvPr/>
          </p:nvSpPr>
          <p:spPr>
            <a:xfrm>
              <a:off x="1780872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47" name="Rectangle 24">
              <a:extLst>
                <a:ext uri="{FF2B5EF4-FFF2-40B4-BE49-F238E27FC236}">
                  <a16:creationId xmlns="" xmlns:a16="http://schemas.microsoft.com/office/drawing/2014/main" id="{B3D804AE-C35C-481C-BAD4-61C9835422DA}"/>
                </a:ext>
              </a:extLst>
            </p:cNvPr>
            <p:cNvSpPr/>
            <p:nvPr/>
          </p:nvSpPr>
          <p:spPr>
            <a:xfrm>
              <a:off x="3177238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48" name="Rectangle 24">
              <a:extLst>
                <a:ext uri="{FF2B5EF4-FFF2-40B4-BE49-F238E27FC236}">
                  <a16:creationId xmlns="" xmlns:a16="http://schemas.microsoft.com/office/drawing/2014/main" id="{6FB4B37D-1F9C-449B-B510-7636083EFD93}"/>
                </a:ext>
              </a:extLst>
            </p:cNvPr>
            <p:cNvSpPr/>
            <p:nvPr/>
          </p:nvSpPr>
          <p:spPr>
            <a:xfrm>
              <a:off x="4573604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49" name="Rectangle 24">
              <a:extLst>
                <a:ext uri="{FF2B5EF4-FFF2-40B4-BE49-F238E27FC236}">
                  <a16:creationId xmlns="" xmlns:a16="http://schemas.microsoft.com/office/drawing/2014/main" id="{0748429F-65A7-4BDB-AC97-E4B3E6ABADBC}"/>
                </a:ext>
              </a:extLst>
            </p:cNvPr>
            <p:cNvSpPr/>
            <p:nvPr/>
          </p:nvSpPr>
          <p:spPr>
            <a:xfrm>
              <a:off x="5969972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50" name="Group 55">
            <a:extLst>
              <a:ext uri="{FF2B5EF4-FFF2-40B4-BE49-F238E27FC236}">
                <a16:creationId xmlns="" xmlns:a16="http://schemas.microsoft.com/office/drawing/2014/main" id="{886EADA1-08C1-4EE4-98F6-BC48E42AE747}"/>
              </a:ext>
            </a:extLst>
          </p:cNvPr>
          <p:cNvGrpSpPr/>
          <p:nvPr/>
        </p:nvGrpSpPr>
        <p:grpSpPr>
          <a:xfrm>
            <a:off x="7785938" y="713735"/>
            <a:ext cx="4406063" cy="100942"/>
            <a:chOff x="3177238" y="5229200"/>
            <a:chExt cx="3163122" cy="72467"/>
          </a:xfrm>
        </p:grpSpPr>
        <p:sp>
          <p:nvSpPr>
            <p:cNvPr id="51" name="Rectangle 24">
              <a:extLst>
                <a:ext uri="{FF2B5EF4-FFF2-40B4-BE49-F238E27FC236}">
                  <a16:creationId xmlns="" xmlns:a16="http://schemas.microsoft.com/office/drawing/2014/main" id="{B3D804AE-C35C-481C-BAD4-61C9835422DA}"/>
                </a:ext>
              </a:extLst>
            </p:cNvPr>
            <p:cNvSpPr/>
            <p:nvPr/>
          </p:nvSpPr>
          <p:spPr>
            <a:xfrm>
              <a:off x="3177238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52" name="Rectangle 24">
              <a:extLst>
                <a:ext uri="{FF2B5EF4-FFF2-40B4-BE49-F238E27FC236}">
                  <a16:creationId xmlns="" xmlns:a16="http://schemas.microsoft.com/office/drawing/2014/main" id="{6FB4B37D-1F9C-449B-B510-7636083EFD93}"/>
                </a:ext>
              </a:extLst>
            </p:cNvPr>
            <p:cNvSpPr/>
            <p:nvPr/>
          </p:nvSpPr>
          <p:spPr>
            <a:xfrm>
              <a:off x="4573604" y="5229200"/>
              <a:ext cx="1400441" cy="72008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53" name="Rectangle 24">
              <a:extLst>
                <a:ext uri="{FF2B5EF4-FFF2-40B4-BE49-F238E27FC236}">
                  <a16:creationId xmlns="" xmlns:a16="http://schemas.microsoft.com/office/drawing/2014/main" id="{0748429F-65A7-4BDB-AC97-E4B3E6ABADBC}"/>
                </a:ext>
              </a:extLst>
            </p:cNvPr>
            <p:cNvSpPr/>
            <p:nvPr/>
          </p:nvSpPr>
          <p:spPr>
            <a:xfrm>
              <a:off x="5969973" y="5229200"/>
              <a:ext cx="370387" cy="72467"/>
            </a:xfrm>
            <a:custGeom>
              <a:avLst/>
              <a:gdLst/>
              <a:ahLst/>
              <a:cxnLst/>
              <a:rect l="l" t="t" r="r" b="b"/>
              <a:pathLst>
                <a:path w="1400441" h="72008">
                  <a:moveTo>
                    <a:pt x="0" y="0"/>
                  </a:moveTo>
                  <a:lnTo>
                    <a:pt x="1400441" y="0"/>
                  </a:lnTo>
                  <a:lnTo>
                    <a:pt x="1400441" y="72008"/>
                  </a:lnTo>
                  <a:lnTo>
                    <a:pt x="0" y="7200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sp>
        <p:nvSpPr>
          <p:cNvPr id="18" name="Snip Single Corner Rectangle 1">
            <a:extLst>
              <a:ext uri="{FF2B5EF4-FFF2-40B4-BE49-F238E27FC236}">
                <a16:creationId xmlns="" xmlns:a16="http://schemas.microsoft.com/office/drawing/2014/main" id="{81137DEF-22DF-4E4F-94D8-F6E61DC597D4}"/>
              </a:ext>
            </a:extLst>
          </p:cNvPr>
          <p:cNvSpPr/>
          <p:nvPr/>
        </p:nvSpPr>
        <p:spPr>
          <a:xfrm>
            <a:off x="943582" y="1022617"/>
            <a:ext cx="4752000" cy="231081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63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597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6227378" y="1869430"/>
            <a:ext cx="5419189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MA" sz="2400" dirty="0"/>
              <a:t>يتمتع 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WATERTECH</a:t>
            </a:r>
            <a:r>
              <a:rPr lang="fr-FR" sz="2400" dirty="0" smtClean="0"/>
              <a:t> </a:t>
            </a:r>
            <a:r>
              <a:rPr lang="ar-MA" sz="2400" dirty="0"/>
              <a:t>بأكثر من 30 عامًا من الخبرة في هذا المجال التقني للغاية لمعالجة المياه. بفضل نجاح أنشطتها الدولية في مجال المياه ، تتمتع </a:t>
            </a:r>
            <a:r>
              <a:rPr lang="fr-FR" sz="2400" dirty="0" smtClean="0"/>
              <a:t>    </a:t>
            </a:r>
            <a:r>
              <a:rPr lang="fr-FR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WATERTECH</a:t>
            </a:r>
            <a:r>
              <a:rPr lang="fr-FR" sz="2400" dirty="0" smtClean="0"/>
              <a:t> </a:t>
            </a:r>
            <a:r>
              <a:rPr lang="ar-MA" sz="2400" dirty="0"/>
              <a:t>بسمعة تحسد عليها بفضل تنفيذ المشاريع التكنولوجية في ألمانيا وبلجيكا وفرنسا ولوكسمبورغ والجزائر والمغرب وتونس وغينيا الاستوائية ، الكونغو، رواندا ومالي.</a:t>
            </a:r>
            <a:endParaRPr lang="en-US" altLang="de-DE" sz="2400" dirty="0">
              <a:latin typeface="Century Gothic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5E2ACF8F-412B-4259-9576-1D195438BE9E}"/>
              </a:ext>
            </a:extLst>
          </p:cNvPr>
          <p:cNvGrpSpPr/>
          <p:nvPr/>
        </p:nvGrpSpPr>
        <p:grpSpPr>
          <a:xfrm>
            <a:off x="-660107" y="195723"/>
            <a:ext cx="6302940" cy="5804868"/>
            <a:chOff x="2894307" y="788255"/>
            <a:chExt cx="5026316" cy="4527967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120A5C67-A09E-41E0-8719-B15397341675}"/>
                </a:ext>
              </a:extLst>
            </p:cNvPr>
            <p:cNvGrpSpPr/>
            <p:nvPr/>
          </p:nvGrpSpPr>
          <p:grpSpPr>
            <a:xfrm>
              <a:off x="3617375" y="788255"/>
              <a:ext cx="4303248" cy="4527967"/>
              <a:chOff x="5266044" y="3820965"/>
              <a:chExt cx="2472245" cy="2601348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="" xmlns:a16="http://schemas.microsoft.com/office/drawing/2014/main" id="{B4C59625-C7FB-408D-B215-BD166DC61295}"/>
                  </a:ext>
                </a:extLst>
              </p:cNvPr>
              <p:cNvSpPr/>
              <p:nvPr/>
            </p:nvSpPr>
            <p:spPr>
              <a:xfrm>
                <a:off x="6011852" y="5793663"/>
                <a:ext cx="266700" cy="628650"/>
              </a:xfrm>
              <a:custGeom>
                <a:avLst/>
                <a:gdLst>
                  <a:gd name="connsiteX0" fmla="*/ 7144 w 266700"/>
                  <a:gd name="connsiteY0" fmla="*/ 243364 h 628650"/>
                  <a:gd name="connsiteX1" fmla="*/ 259556 w 266700"/>
                  <a:gd name="connsiteY1" fmla="*/ 627221 h 628650"/>
                  <a:gd name="connsiteX2" fmla="*/ 193834 w 266700"/>
                  <a:gd name="connsiteY2" fmla="*/ 7144 h 62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6700" h="628650">
                    <a:moveTo>
                      <a:pt x="7144" y="243364"/>
                    </a:moveTo>
                    <a:lnTo>
                      <a:pt x="259556" y="627221"/>
                    </a:lnTo>
                    <a:lnTo>
                      <a:pt x="193834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40908E7C-5307-428C-9E05-94ABF7F940A2}"/>
                  </a:ext>
                </a:extLst>
              </p:cNvPr>
              <p:cNvSpPr/>
              <p:nvPr/>
            </p:nvSpPr>
            <p:spPr>
              <a:xfrm>
                <a:off x="6016614" y="5793663"/>
                <a:ext cx="228600" cy="342900"/>
              </a:xfrm>
              <a:custGeom>
                <a:avLst/>
                <a:gdLst>
                  <a:gd name="connsiteX0" fmla="*/ 7144 w 228600"/>
                  <a:gd name="connsiteY0" fmla="*/ 243364 h 342900"/>
                  <a:gd name="connsiteX1" fmla="*/ 224314 w 228600"/>
                  <a:gd name="connsiteY1" fmla="*/ 340519 h 342900"/>
                  <a:gd name="connsiteX2" fmla="*/ 189071 w 228600"/>
                  <a:gd name="connsiteY2" fmla="*/ 7144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600" h="342900">
                    <a:moveTo>
                      <a:pt x="7144" y="243364"/>
                    </a:moveTo>
                    <a:lnTo>
                      <a:pt x="224314" y="340519"/>
                    </a:lnTo>
                    <a:lnTo>
                      <a:pt x="189071" y="714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5098541D-8915-4926-8EAA-271CB0CCF89D}"/>
                  </a:ext>
                </a:extLst>
              </p:cNvPr>
              <p:cNvSpPr/>
              <p:nvPr/>
            </p:nvSpPr>
            <p:spPr>
              <a:xfrm>
                <a:off x="6002327" y="5438381"/>
                <a:ext cx="914400" cy="609600"/>
              </a:xfrm>
              <a:custGeom>
                <a:avLst/>
                <a:gdLst>
                  <a:gd name="connsiteX0" fmla="*/ 915829 w 914400"/>
                  <a:gd name="connsiteY0" fmla="*/ 362426 h 609600"/>
                  <a:gd name="connsiteX1" fmla="*/ 7144 w 914400"/>
                  <a:gd name="connsiteY1" fmla="*/ 603409 h 609600"/>
                  <a:gd name="connsiteX2" fmla="*/ 411004 w 914400"/>
                  <a:gd name="connsiteY2" fmla="*/ 7144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4400" h="609600">
                    <a:moveTo>
                      <a:pt x="915829" y="362426"/>
                    </a:moveTo>
                    <a:lnTo>
                      <a:pt x="7144" y="603409"/>
                    </a:lnTo>
                    <a:lnTo>
                      <a:pt x="411004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E487868F-3510-4147-938A-BE68F2183A54}"/>
                  </a:ext>
                </a:extLst>
              </p:cNvPr>
              <p:cNvSpPr/>
              <p:nvPr/>
            </p:nvSpPr>
            <p:spPr>
              <a:xfrm>
                <a:off x="6188064" y="5469813"/>
                <a:ext cx="733425" cy="333375"/>
              </a:xfrm>
              <a:custGeom>
                <a:avLst/>
                <a:gdLst>
                  <a:gd name="connsiteX0" fmla="*/ 730091 w 733425"/>
                  <a:gd name="connsiteY0" fmla="*/ 330994 h 333375"/>
                  <a:gd name="connsiteX1" fmla="*/ 7144 w 733425"/>
                  <a:gd name="connsiteY1" fmla="*/ 305276 h 333375"/>
                  <a:gd name="connsiteX2" fmla="*/ 198596 w 733425"/>
                  <a:gd name="connsiteY2" fmla="*/ 7144 h 333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3425" h="333375">
                    <a:moveTo>
                      <a:pt x="730091" y="330994"/>
                    </a:moveTo>
                    <a:lnTo>
                      <a:pt x="7144" y="305276"/>
                    </a:lnTo>
                    <a:lnTo>
                      <a:pt x="198596" y="714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D92633D7-D0C2-417C-9461-9559C8CE68E8}"/>
                  </a:ext>
                </a:extLst>
              </p:cNvPr>
              <p:cNvSpPr/>
              <p:nvPr/>
            </p:nvSpPr>
            <p:spPr>
              <a:xfrm>
                <a:off x="5266044" y="5024043"/>
                <a:ext cx="1819275" cy="781050"/>
              </a:xfrm>
              <a:custGeom>
                <a:avLst/>
                <a:gdLst>
                  <a:gd name="connsiteX0" fmla="*/ 7144 w 1819275"/>
                  <a:gd name="connsiteY0" fmla="*/ 210026 h 781050"/>
                  <a:gd name="connsiteX1" fmla="*/ 1652111 w 1819275"/>
                  <a:gd name="connsiteY1" fmla="*/ 776764 h 781050"/>
                  <a:gd name="connsiteX2" fmla="*/ 1814036 w 1819275"/>
                  <a:gd name="connsiteY2" fmla="*/ 7144 h 78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19275" h="781050">
                    <a:moveTo>
                      <a:pt x="7144" y="210026"/>
                    </a:moveTo>
                    <a:lnTo>
                      <a:pt x="1652111" y="776764"/>
                    </a:lnTo>
                    <a:lnTo>
                      <a:pt x="1814036" y="714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="" xmlns:a16="http://schemas.microsoft.com/office/drawing/2014/main" id="{716C971D-B04E-4997-98E7-0D28B39A7AE2}"/>
                  </a:ext>
                </a:extLst>
              </p:cNvPr>
              <p:cNvSpPr/>
              <p:nvPr/>
            </p:nvSpPr>
            <p:spPr>
              <a:xfrm>
                <a:off x="5266044" y="5140248"/>
                <a:ext cx="1790700" cy="304800"/>
              </a:xfrm>
              <a:custGeom>
                <a:avLst/>
                <a:gdLst>
                  <a:gd name="connsiteX0" fmla="*/ 7144 w 1790700"/>
                  <a:gd name="connsiteY0" fmla="*/ 93821 h 304800"/>
                  <a:gd name="connsiteX1" fmla="*/ 1727359 w 1790700"/>
                  <a:gd name="connsiteY1" fmla="*/ 305276 h 304800"/>
                  <a:gd name="connsiteX2" fmla="*/ 1792129 w 1790700"/>
                  <a:gd name="connsiteY2" fmla="*/ 7144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700" h="304800">
                    <a:moveTo>
                      <a:pt x="7144" y="93821"/>
                    </a:moveTo>
                    <a:lnTo>
                      <a:pt x="1727359" y="305276"/>
                    </a:lnTo>
                    <a:lnTo>
                      <a:pt x="1792129" y="714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7EF1BC10-5394-4692-A653-21E97C02C741}"/>
                  </a:ext>
                </a:extLst>
              </p:cNvPr>
              <p:cNvSpPr/>
              <p:nvPr/>
            </p:nvSpPr>
            <p:spPr>
              <a:xfrm>
                <a:off x="5273188" y="3820965"/>
                <a:ext cx="2465101" cy="1458824"/>
              </a:xfrm>
              <a:custGeom>
                <a:avLst/>
                <a:gdLst>
                  <a:gd name="connsiteX0" fmla="*/ 92869 w 2847975"/>
                  <a:gd name="connsiteY0" fmla="*/ 282416 h 1504950"/>
                  <a:gd name="connsiteX1" fmla="*/ 2715101 w 2847975"/>
                  <a:gd name="connsiteY1" fmla="*/ 7144 h 1504950"/>
                  <a:gd name="connsiteX2" fmla="*/ 2843689 w 2847975"/>
                  <a:gd name="connsiteY2" fmla="*/ 1497806 h 1504950"/>
                  <a:gd name="connsiteX3" fmla="*/ 7144 w 2847975"/>
                  <a:gd name="connsiteY3" fmla="*/ 1452086 h 1504950"/>
                  <a:gd name="connsiteX0" fmla="*/ 85725 w 2836545"/>
                  <a:gd name="connsiteY0" fmla="*/ 243434 h 1458824"/>
                  <a:gd name="connsiteX1" fmla="*/ 2400189 w 2836545"/>
                  <a:gd name="connsiteY1" fmla="*/ 0 h 1458824"/>
                  <a:gd name="connsiteX2" fmla="*/ 2836545 w 2836545"/>
                  <a:gd name="connsiteY2" fmla="*/ 1458824 h 1458824"/>
                  <a:gd name="connsiteX3" fmla="*/ 0 w 2836545"/>
                  <a:gd name="connsiteY3" fmla="*/ 1413104 h 1458824"/>
                  <a:gd name="connsiteX4" fmla="*/ 85725 w 2836545"/>
                  <a:gd name="connsiteY4" fmla="*/ 243434 h 1458824"/>
                  <a:gd name="connsiteX0" fmla="*/ 85725 w 2465101"/>
                  <a:gd name="connsiteY0" fmla="*/ 243434 h 1458824"/>
                  <a:gd name="connsiteX1" fmla="*/ 2400189 w 2465101"/>
                  <a:gd name="connsiteY1" fmla="*/ 0 h 1458824"/>
                  <a:gd name="connsiteX2" fmla="*/ 2465101 w 2465101"/>
                  <a:gd name="connsiteY2" fmla="*/ 1458824 h 1458824"/>
                  <a:gd name="connsiteX3" fmla="*/ 0 w 2465101"/>
                  <a:gd name="connsiteY3" fmla="*/ 1413104 h 1458824"/>
                  <a:gd name="connsiteX4" fmla="*/ 85725 w 2465101"/>
                  <a:gd name="connsiteY4" fmla="*/ 243434 h 1458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101" h="1458824">
                    <a:moveTo>
                      <a:pt x="85725" y="243434"/>
                    </a:moveTo>
                    <a:lnTo>
                      <a:pt x="2400189" y="0"/>
                    </a:lnTo>
                    <a:lnTo>
                      <a:pt x="2465101" y="1458824"/>
                    </a:lnTo>
                    <a:lnTo>
                      <a:pt x="0" y="1413104"/>
                    </a:lnTo>
                    <a:lnTo>
                      <a:pt x="85725" y="24343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6BB05B07-7AC0-439B-831A-7713EFCBADB2}"/>
                </a:ext>
              </a:extLst>
            </p:cNvPr>
            <p:cNvSpPr/>
            <p:nvPr/>
          </p:nvSpPr>
          <p:spPr>
            <a:xfrm rot="1779947">
              <a:off x="3205947" y="3169645"/>
              <a:ext cx="247650" cy="238125"/>
            </a:xfrm>
            <a:custGeom>
              <a:avLst/>
              <a:gdLst>
                <a:gd name="connsiteX0" fmla="*/ 71914 w 247650"/>
                <a:gd name="connsiteY0" fmla="*/ 231934 h 238125"/>
                <a:gd name="connsiteX1" fmla="*/ 242411 w 247650"/>
                <a:gd name="connsiteY1" fmla="*/ 7144 h 238125"/>
                <a:gd name="connsiteX2" fmla="*/ 7144 w 247650"/>
                <a:gd name="connsiteY2" fmla="*/ 34766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238125">
                  <a:moveTo>
                    <a:pt x="71914" y="231934"/>
                  </a:moveTo>
                  <a:lnTo>
                    <a:pt x="242411" y="7144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77CA0A9A-B4C5-44E3-AD6F-D32EC651C94B}"/>
                </a:ext>
              </a:extLst>
            </p:cNvPr>
            <p:cNvSpPr/>
            <p:nvPr/>
          </p:nvSpPr>
          <p:spPr>
            <a:xfrm rot="20731799">
              <a:off x="3220235" y="3315378"/>
              <a:ext cx="409575" cy="342900"/>
            </a:xfrm>
            <a:custGeom>
              <a:avLst/>
              <a:gdLst>
                <a:gd name="connsiteX0" fmla="*/ 407194 w 409575"/>
                <a:gd name="connsiteY0" fmla="*/ 7144 h 342900"/>
                <a:gd name="connsiteX1" fmla="*/ 7144 w 409575"/>
                <a:gd name="connsiteY1" fmla="*/ 270986 h 342900"/>
                <a:gd name="connsiteX2" fmla="*/ 163354 w 409575"/>
                <a:gd name="connsiteY2" fmla="*/ 338614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5" h="342900">
                  <a:moveTo>
                    <a:pt x="407194" y="7144"/>
                  </a:moveTo>
                  <a:lnTo>
                    <a:pt x="7144" y="270986"/>
                  </a:lnTo>
                  <a:lnTo>
                    <a:pt x="163354" y="33861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Cross 22">
              <a:extLst>
                <a:ext uri="{FF2B5EF4-FFF2-40B4-BE49-F238E27FC236}">
                  <a16:creationId xmlns="" xmlns:a16="http://schemas.microsoft.com/office/drawing/2014/main" id="{F2C440BD-A1EE-4511-A092-66A0C3562169}"/>
                </a:ext>
              </a:extLst>
            </p:cNvPr>
            <p:cNvSpPr/>
            <p:nvPr/>
          </p:nvSpPr>
          <p:spPr>
            <a:xfrm rot="1642289">
              <a:off x="2894307" y="2939798"/>
              <a:ext cx="140339" cy="140339"/>
            </a:xfrm>
            <a:prstGeom prst="plus">
              <a:avLst>
                <a:gd name="adj" fmla="val 4377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Star: 5 Points 23">
              <a:extLst>
                <a:ext uri="{FF2B5EF4-FFF2-40B4-BE49-F238E27FC236}">
                  <a16:creationId xmlns="" xmlns:a16="http://schemas.microsoft.com/office/drawing/2014/main" id="{1567340D-C398-499C-B7C4-D71207E9DAA5}"/>
                </a:ext>
              </a:extLst>
            </p:cNvPr>
            <p:cNvSpPr/>
            <p:nvPr/>
          </p:nvSpPr>
          <p:spPr>
            <a:xfrm rot="1627316">
              <a:off x="3122393" y="3454277"/>
              <a:ext cx="155440" cy="155440"/>
            </a:xfrm>
            <a:prstGeom prst="star5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A2DAE22E-C2FD-42A4-82EB-6374FBA71F36}"/>
                </a:ext>
              </a:extLst>
            </p:cNvPr>
            <p:cNvSpPr/>
            <p:nvPr/>
          </p:nvSpPr>
          <p:spPr>
            <a:xfrm rot="160678" flipV="1">
              <a:off x="3216871" y="2860160"/>
              <a:ext cx="291865" cy="238731"/>
            </a:xfrm>
            <a:custGeom>
              <a:avLst/>
              <a:gdLst>
                <a:gd name="connsiteX0" fmla="*/ 407194 w 409575"/>
                <a:gd name="connsiteY0" fmla="*/ 7144 h 342900"/>
                <a:gd name="connsiteX1" fmla="*/ 7144 w 409575"/>
                <a:gd name="connsiteY1" fmla="*/ 270986 h 342900"/>
                <a:gd name="connsiteX2" fmla="*/ 163354 w 409575"/>
                <a:gd name="connsiteY2" fmla="*/ 338614 h 342900"/>
                <a:gd name="connsiteX0" fmla="*/ 291865 w 291865"/>
                <a:gd name="connsiteY0" fmla="*/ 0 h 244921"/>
                <a:gd name="connsiteX1" fmla="*/ 0 w 291865"/>
                <a:gd name="connsiteY1" fmla="*/ 177293 h 244921"/>
                <a:gd name="connsiteX2" fmla="*/ 156210 w 291865"/>
                <a:gd name="connsiteY2" fmla="*/ 244921 h 244921"/>
                <a:gd name="connsiteX3" fmla="*/ 291865 w 291865"/>
                <a:gd name="connsiteY3" fmla="*/ 0 h 244921"/>
                <a:gd name="connsiteX0" fmla="*/ 291865 w 291865"/>
                <a:gd name="connsiteY0" fmla="*/ 0 h 202224"/>
                <a:gd name="connsiteX1" fmla="*/ 0 w 291865"/>
                <a:gd name="connsiteY1" fmla="*/ 177293 h 202224"/>
                <a:gd name="connsiteX2" fmla="*/ 138611 w 291865"/>
                <a:gd name="connsiteY2" fmla="*/ 202224 h 202224"/>
                <a:gd name="connsiteX3" fmla="*/ 291865 w 291865"/>
                <a:gd name="connsiteY3" fmla="*/ 0 h 202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1865" h="202224">
                  <a:moveTo>
                    <a:pt x="291865" y="0"/>
                  </a:moveTo>
                  <a:lnTo>
                    <a:pt x="0" y="177293"/>
                  </a:lnTo>
                  <a:lnTo>
                    <a:pt x="138611" y="202224"/>
                  </a:lnTo>
                  <a:cubicBezTo>
                    <a:pt x="219891" y="91734"/>
                    <a:pt x="210585" y="110490"/>
                    <a:pt x="29186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47BFF0FC-DCAB-47B2-8C30-94BCD79923D1}"/>
              </a:ext>
            </a:extLst>
          </p:cNvPr>
          <p:cNvGrpSpPr/>
          <p:nvPr/>
        </p:nvGrpSpPr>
        <p:grpSpPr>
          <a:xfrm>
            <a:off x="2597592" y="6034239"/>
            <a:ext cx="8167319" cy="142205"/>
            <a:chOff x="3632040" y="5304904"/>
            <a:chExt cx="8559959" cy="137009"/>
          </a:xfrm>
        </p:grpSpPr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C77B777B-DEA8-4573-8596-03CD5CF4ACD7}"/>
                </a:ext>
              </a:extLst>
            </p:cNvPr>
            <p:cNvGrpSpPr/>
            <p:nvPr/>
          </p:nvGrpSpPr>
          <p:grpSpPr>
            <a:xfrm>
              <a:off x="3632040" y="5310936"/>
              <a:ext cx="4279981" cy="130977"/>
              <a:chOff x="11445923" y="0"/>
              <a:chExt cx="1119115" cy="255228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AE60B278-363D-4CBD-BEC2-21DBD0331773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8BC28E13-95D1-456C-9D5E-99C7C947E1E0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B574B2F7-DAB3-42A4-AB9B-0B484B0455E9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E451F46C-5462-4285-B560-9B15C506BCF2}"/>
                </a:ext>
              </a:extLst>
            </p:cNvPr>
            <p:cNvGrpSpPr/>
            <p:nvPr/>
          </p:nvGrpSpPr>
          <p:grpSpPr>
            <a:xfrm>
              <a:off x="7912018" y="5304904"/>
              <a:ext cx="4279981" cy="137009"/>
              <a:chOff x="11445923" y="-54"/>
              <a:chExt cx="1119115" cy="255233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B4DDE81F-6471-4E3B-ACB1-05368C5221F6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FF199574-BA69-4459-9AAF-BBE602C7B5A9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3C84CA51-8DA3-444D-9FC1-163933FD07B1}"/>
                  </a:ext>
                </a:extLst>
              </p:cNvPr>
              <p:cNvSpPr/>
              <p:nvPr/>
            </p:nvSpPr>
            <p:spPr>
              <a:xfrm>
                <a:off x="12192000" y="-54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E60B278-363D-4CBD-BEC2-21DBD0331773}"/>
              </a:ext>
            </a:extLst>
          </p:cNvPr>
          <p:cNvSpPr/>
          <p:nvPr/>
        </p:nvSpPr>
        <p:spPr>
          <a:xfrm>
            <a:off x="10764911" y="6023630"/>
            <a:ext cx="1361219" cy="1528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TextBox 3">
            <a:extLst>
              <a:ext uri="{FF2B5EF4-FFF2-40B4-BE49-F238E27FC236}">
                <a16:creationId xmlns=""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497644" y="1195928"/>
            <a:ext cx="5123821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ar-MA" sz="8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ahoma" pitchFamily="34" charset="0"/>
              </a:rPr>
              <a:t>مقدمة</a:t>
            </a:r>
            <a:endParaRPr lang="ko-KR" altLang="en-US" sz="8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433137" y="2054096"/>
            <a:ext cx="11213431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1"/>
            <a:r>
              <a:rPr lang="ar-MA" sz="2400" dirty="0"/>
              <a:t>نمت 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WATERTECH</a:t>
            </a:r>
            <a:r>
              <a:rPr lang="fr-FR" sz="2400" dirty="0" smtClean="0"/>
              <a:t> </a:t>
            </a:r>
            <a:r>
              <a:rPr lang="ar-MA" sz="2400" dirty="0"/>
              <a:t>بفضل التوسع في مجموعة من المهارات والخبرات ولكن أيضا من خلال أخذ حصص في الشركات العاملة في الصناعة البيئية ومقدمي الخدمات التكميلية. تكمن نقاط </a:t>
            </a:r>
            <a:r>
              <a:rPr lang="ar-MA" sz="2400" dirty="0" smtClean="0"/>
              <a:t>قوة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WATERTECH</a:t>
            </a:r>
            <a:r>
              <a:rPr lang="fr-FR" sz="2400" dirty="0" smtClean="0"/>
              <a:t> </a:t>
            </a:r>
            <a:r>
              <a:rPr lang="ar-MA" sz="2400" dirty="0" smtClean="0"/>
              <a:t>في </a:t>
            </a:r>
            <a:r>
              <a:rPr lang="ar-MA" sz="2400" dirty="0"/>
              <a:t>تنوع وتنوع 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WATERTECH</a:t>
            </a:r>
            <a:r>
              <a:rPr lang="fr-FR" sz="2400" dirty="0" smtClean="0"/>
              <a:t> </a:t>
            </a:r>
            <a:r>
              <a:rPr lang="ar-MA" sz="2400" dirty="0"/>
              <a:t>وبالتالي يمكن أن تتدخل كمقاول عام ، ومورد للمعدات ، ومشغل ومدير </a:t>
            </a:r>
            <a:r>
              <a:rPr lang="ar-MA" sz="2400" dirty="0" smtClean="0"/>
              <a:t>منشأة.</a:t>
            </a:r>
            <a:endParaRPr lang="fr-FR" sz="2400" dirty="0" smtClean="0"/>
          </a:p>
          <a:p>
            <a:pPr algn="r" rtl="1"/>
            <a:endParaRPr lang="fr-FR" sz="2400" dirty="0" smtClean="0"/>
          </a:p>
          <a:p>
            <a:pPr algn="r" rtl="1"/>
            <a:r>
              <a:rPr lang="ar-MA" sz="2400" dirty="0" smtClean="0"/>
              <a:t> </a:t>
            </a:r>
            <a:r>
              <a:rPr lang="ar-MA" sz="2400" dirty="0"/>
              <a:t>التخصص والمعرفة في قطاع المياه في </a:t>
            </a:r>
            <a:r>
              <a:rPr lang="fr-FR" sz="2400" dirty="0" smtClean="0"/>
              <a:t> 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WATERTECH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SA </a:t>
            </a:r>
            <a:r>
              <a:rPr lang="fr-FR" sz="2400" dirty="0"/>
              <a:t>، </a:t>
            </a:r>
            <a:r>
              <a:rPr lang="ar-MA" sz="2400" dirty="0"/>
              <a:t>تسمح بالتدخل في جميع مراحل كل مشروع. من التصميم الأولي ، وتحديد الاحتياجات والصعوبات ، حتى الاستقبال النهائي "تسليم المفتاح".</a:t>
            </a:r>
            <a:endParaRPr lang="fr-BE" altLang="fr-FR" sz="2400" dirty="0">
              <a:latin typeface="Century Gothic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47BFF0FC-DCAB-47B2-8C30-94BCD79923D1}"/>
              </a:ext>
            </a:extLst>
          </p:cNvPr>
          <p:cNvGrpSpPr/>
          <p:nvPr/>
        </p:nvGrpSpPr>
        <p:grpSpPr>
          <a:xfrm>
            <a:off x="2669781" y="6034239"/>
            <a:ext cx="8167319" cy="142205"/>
            <a:chOff x="3632040" y="5304904"/>
            <a:chExt cx="8559959" cy="137009"/>
          </a:xfrm>
        </p:grpSpPr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C77B777B-DEA8-4573-8596-03CD5CF4ACD7}"/>
                </a:ext>
              </a:extLst>
            </p:cNvPr>
            <p:cNvGrpSpPr/>
            <p:nvPr/>
          </p:nvGrpSpPr>
          <p:grpSpPr>
            <a:xfrm>
              <a:off x="3632040" y="5310936"/>
              <a:ext cx="4279981" cy="130977"/>
              <a:chOff x="11445923" y="0"/>
              <a:chExt cx="1119115" cy="255228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AE60B278-363D-4CBD-BEC2-21DBD0331773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8BC28E13-95D1-456C-9D5E-99C7C947E1E0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B574B2F7-DAB3-42A4-AB9B-0B484B0455E9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E451F46C-5462-4285-B560-9B15C506BCF2}"/>
                </a:ext>
              </a:extLst>
            </p:cNvPr>
            <p:cNvGrpSpPr/>
            <p:nvPr/>
          </p:nvGrpSpPr>
          <p:grpSpPr>
            <a:xfrm>
              <a:off x="7912018" y="5304904"/>
              <a:ext cx="4279981" cy="137009"/>
              <a:chOff x="11445923" y="-54"/>
              <a:chExt cx="1119115" cy="255233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B4DDE81F-6471-4E3B-ACB1-05368C5221F6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FF199574-BA69-4459-9AAF-BBE602C7B5A9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3C84CA51-8DA3-444D-9FC1-163933FD07B1}"/>
                  </a:ext>
                </a:extLst>
              </p:cNvPr>
              <p:cNvSpPr/>
              <p:nvPr/>
            </p:nvSpPr>
            <p:spPr>
              <a:xfrm>
                <a:off x="12192000" y="-54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E60B278-363D-4CBD-BEC2-21DBD0331773}"/>
              </a:ext>
            </a:extLst>
          </p:cNvPr>
          <p:cNvSpPr/>
          <p:nvPr/>
        </p:nvSpPr>
        <p:spPr>
          <a:xfrm>
            <a:off x="10837100" y="6034240"/>
            <a:ext cx="1361219" cy="1422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9" name="Group 26">
            <a:extLst>
              <a:ext uri="{FF2B5EF4-FFF2-40B4-BE49-F238E27FC236}">
                <a16:creationId xmlns="" xmlns:a16="http://schemas.microsoft.com/office/drawing/2014/main" id="{C77B777B-DEA8-4573-8596-03CD5CF4ACD7}"/>
              </a:ext>
            </a:extLst>
          </p:cNvPr>
          <p:cNvGrpSpPr/>
          <p:nvPr/>
        </p:nvGrpSpPr>
        <p:grpSpPr>
          <a:xfrm>
            <a:off x="-55" y="6050474"/>
            <a:ext cx="2722438" cy="135944"/>
            <a:chOff x="11445923" y="0"/>
            <a:chExt cx="746076" cy="2552282"/>
          </a:xfrm>
        </p:grpSpPr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AE60B278-363D-4CBD-BEC2-21DBD0331773}"/>
                </a:ext>
              </a:extLst>
            </p:cNvPr>
            <p:cNvSpPr/>
            <p:nvPr/>
          </p:nvSpPr>
          <p:spPr>
            <a:xfrm>
              <a:off x="11818961" y="0"/>
              <a:ext cx="373038" cy="2552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8BC28E13-95D1-456C-9D5E-99C7C947E1E0}"/>
                </a:ext>
              </a:extLst>
            </p:cNvPr>
            <p:cNvSpPr/>
            <p:nvPr/>
          </p:nvSpPr>
          <p:spPr>
            <a:xfrm>
              <a:off x="11445923" y="0"/>
              <a:ext cx="373038" cy="2552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39932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0" y="307777"/>
            <a:ext cx="1219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ar-MA" sz="32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وظيفية</a:t>
            </a:r>
            <a:r>
              <a:rPr lang="ar-MA" sz="3200" dirty="0" smtClean="0"/>
              <a:t> </a:t>
            </a:r>
            <a:r>
              <a:rPr lang="ar-MA" sz="32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غشاء </a:t>
            </a:r>
            <a:r>
              <a:rPr lang="fr-FR" sz="32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RO </a:t>
            </a:r>
            <a:r>
              <a:rPr lang="ar-MA" sz="32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المبدأ</a:t>
            </a:r>
            <a:endParaRPr lang="fr-BE" altLang="fr-FR" sz="3200" b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47BFF0FC-DCAB-47B2-8C30-94BCD79923D1}"/>
              </a:ext>
            </a:extLst>
          </p:cNvPr>
          <p:cNvGrpSpPr/>
          <p:nvPr/>
        </p:nvGrpSpPr>
        <p:grpSpPr>
          <a:xfrm>
            <a:off x="2669781" y="6034239"/>
            <a:ext cx="8167319" cy="142205"/>
            <a:chOff x="3632040" y="5304904"/>
            <a:chExt cx="8559959" cy="137009"/>
          </a:xfrm>
        </p:grpSpPr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C77B777B-DEA8-4573-8596-03CD5CF4ACD7}"/>
                </a:ext>
              </a:extLst>
            </p:cNvPr>
            <p:cNvGrpSpPr/>
            <p:nvPr/>
          </p:nvGrpSpPr>
          <p:grpSpPr>
            <a:xfrm>
              <a:off x="3632040" y="5310936"/>
              <a:ext cx="4279981" cy="130977"/>
              <a:chOff x="11445923" y="0"/>
              <a:chExt cx="1119115" cy="255228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AE60B278-363D-4CBD-BEC2-21DBD0331773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8BC28E13-95D1-456C-9D5E-99C7C947E1E0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B574B2F7-DAB3-42A4-AB9B-0B484B0455E9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E451F46C-5462-4285-B560-9B15C506BCF2}"/>
                </a:ext>
              </a:extLst>
            </p:cNvPr>
            <p:cNvGrpSpPr/>
            <p:nvPr/>
          </p:nvGrpSpPr>
          <p:grpSpPr>
            <a:xfrm>
              <a:off x="7912018" y="5304904"/>
              <a:ext cx="4279981" cy="137009"/>
              <a:chOff x="11445923" y="-54"/>
              <a:chExt cx="1119115" cy="255233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B4DDE81F-6471-4E3B-ACB1-05368C5221F6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FF199574-BA69-4459-9AAF-BBE602C7B5A9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3C84CA51-8DA3-444D-9FC1-163933FD07B1}"/>
                  </a:ext>
                </a:extLst>
              </p:cNvPr>
              <p:cNvSpPr/>
              <p:nvPr/>
            </p:nvSpPr>
            <p:spPr>
              <a:xfrm>
                <a:off x="12192000" y="-54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E60B278-363D-4CBD-BEC2-21DBD0331773}"/>
              </a:ext>
            </a:extLst>
          </p:cNvPr>
          <p:cNvSpPr/>
          <p:nvPr/>
        </p:nvSpPr>
        <p:spPr>
          <a:xfrm>
            <a:off x="10837100" y="6034240"/>
            <a:ext cx="1361219" cy="1422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9" name="Group 26">
            <a:extLst>
              <a:ext uri="{FF2B5EF4-FFF2-40B4-BE49-F238E27FC236}">
                <a16:creationId xmlns="" xmlns:a16="http://schemas.microsoft.com/office/drawing/2014/main" id="{C77B777B-DEA8-4573-8596-03CD5CF4ACD7}"/>
              </a:ext>
            </a:extLst>
          </p:cNvPr>
          <p:cNvGrpSpPr/>
          <p:nvPr/>
        </p:nvGrpSpPr>
        <p:grpSpPr>
          <a:xfrm>
            <a:off x="-55" y="6050474"/>
            <a:ext cx="2722438" cy="135944"/>
            <a:chOff x="11445923" y="0"/>
            <a:chExt cx="746076" cy="2552282"/>
          </a:xfrm>
        </p:grpSpPr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AE60B278-363D-4CBD-BEC2-21DBD0331773}"/>
                </a:ext>
              </a:extLst>
            </p:cNvPr>
            <p:cNvSpPr/>
            <p:nvPr/>
          </p:nvSpPr>
          <p:spPr>
            <a:xfrm>
              <a:off x="11818961" y="0"/>
              <a:ext cx="373038" cy="2552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8BC28E13-95D1-456C-9D5E-99C7C947E1E0}"/>
                </a:ext>
              </a:extLst>
            </p:cNvPr>
            <p:cNvSpPr/>
            <p:nvPr/>
          </p:nvSpPr>
          <p:spPr>
            <a:xfrm>
              <a:off x="11445923" y="0"/>
              <a:ext cx="373038" cy="2552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267" y="3060256"/>
            <a:ext cx="3300481" cy="288949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" y="1200329"/>
            <a:ext cx="9062335" cy="452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53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du contenu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96" y="840794"/>
            <a:ext cx="10101376" cy="53607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0" y="307776"/>
            <a:ext cx="1219831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ar-MA" sz="32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تركيب وحدة معالجة </a:t>
            </a:r>
            <a:r>
              <a:rPr lang="ar-MA" sz="32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المياه</a:t>
            </a:r>
            <a:endParaRPr lang="fr-BE" altLang="fr-FR" sz="3200" b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47BFF0FC-DCAB-47B2-8C30-94BCD79923D1}"/>
              </a:ext>
            </a:extLst>
          </p:cNvPr>
          <p:cNvGrpSpPr/>
          <p:nvPr/>
        </p:nvGrpSpPr>
        <p:grpSpPr>
          <a:xfrm>
            <a:off x="2669781" y="6034239"/>
            <a:ext cx="8167319" cy="142205"/>
            <a:chOff x="3632040" y="5304904"/>
            <a:chExt cx="8559959" cy="137009"/>
          </a:xfrm>
        </p:grpSpPr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C77B777B-DEA8-4573-8596-03CD5CF4ACD7}"/>
                </a:ext>
              </a:extLst>
            </p:cNvPr>
            <p:cNvGrpSpPr/>
            <p:nvPr/>
          </p:nvGrpSpPr>
          <p:grpSpPr>
            <a:xfrm>
              <a:off x="3632040" y="5310936"/>
              <a:ext cx="4279981" cy="130977"/>
              <a:chOff x="11445923" y="0"/>
              <a:chExt cx="1119115" cy="255228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AE60B278-363D-4CBD-BEC2-21DBD0331773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8BC28E13-95D1-456C-9D5E-99C7C947E1E0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B574B2F7-DAB3-42A4-AB9B-0B484B0455E9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E451F46C-5462-4285-B560-9B15C506BCF2}"/>
                </a:ext>
              </a:extLst>
            </p:cNvPr>
            <p:cNvGrpSpPr/>
            <p:nvPr/>
          </p:nvGrpSpPr>
          <p:grpSpPr>
            <a:xfrm>
              <a:off x="7912018" y="5304904"/>
              <a:ext cx="4279981" cy="137009"/>
              <a:chOff x="11445923" y="-54"/>
              <a:chExt cx="1119115" cy="255233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B4DDE81F-6471-4E3B-ACB1-05368C5221F6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FF199574-BA69-4459-9AAF-BBE602C7B5A9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3C84CA51-8DA3-444D-9FC1-163933FD07B1}"/>
                  </a:ext>
                </a:extLst>
              </p:cNvPr>
              <p:cNvSpPr/>
              <p:nvPr/>
            </p:nvSpPr>
            <p:spPr>
              <a:xfrm>
                <a:off x="12192000" y="-54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E60B278-363D-4CBD-BEC2-21DBD0331773}"/>
              </a:ext>
            </a:extLst>
          </p:cNvPr>
          <p:cNvSpPr/>
          <p:nvPr/>
        </p:nvSpPr>
        <p:spPr>
          <a:xfrm>
            <a:off x="10837100" y="6034240"/>
            <a:ext cx="1361219" cy="1422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9" name="Group 26">
            <a:extLst>
              <a:ext uri="{FF2B5EF4-FFF2-40B4-BE49-F238E27FC236}">
                <a16:creationId xmlns="" xmlns:a16="http://schemas.microsoft.com/office/drawing/2014/main" id="{C77B777B-DEA8-4573-8596-03CD5CF4ACD7}"/>
              </a:ext>
            </a:extLst>
          </p:cNvPr>
          <p:cNvGrpSpPr/>
          <p:nvPr/>
        </p:nvGrpSpPr>
        <p:grpSpPr>
          <a:xfrm>
            <a:off x="-55" y="6050474"/>
            <a:ext cx="2722438" cy="135944"/>
            <a:chOff x="11445923" y="0"/>
            <a:chExt cx="746076" cy="2552282"/>
          </a:xfrm>
        </p:grpSpPr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AE60B278-363D-4CBD-BEC2-21DBD0331773}"/>
                </a:ext>
              </a:extLst>
            </p:cNvPr>
            <p:cNvSpPr/>
            <p:nvPr/>
          </p:nvSpPr>
          <p:spPr>
            <a:xfrm>
              <a:off x="11818961" y="0"/>
              <a:ext cx="373038" cy="2552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8BC28E13-95D1-456C-9D5E-99C7C947E1E0}"/>
                </a:ext>
              </a:extLst>
            </p:cNvPr>
            <p:cNvSpPr/>
            <p:nvPr/>
          </p:nvSpPr>
          <p:spPr>
            <a:xfrm>
              <a:off x="11445923" y="0"/>
              <a:ext cx="373038" cy="2552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60198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-1" y="224396"/>
            <a:ext cx="1219831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ar-MA" sz="28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مبدأ التخثر - التلبد و الدورق </a:t>
            </a:r>
            <a:r>
              <a:rPr lang="ar-MA" sz="2800" b="1" dirty="0" err="1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المصففي</a:t>
            </a:r>
            <a:endParaRPr lang="en-US" altLang="ko-KR" sz="2800" b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47BFF0FC-DCAB-47B2-8C30-94BCD79923D1}"/>
              </a:ext>
            </a:extLst>
          </p:cNvPr>
          <p:cNvGrpSpPr/>
          <p:nvPr/>
        </p:nvGrpSpPr>
        <p:grpSpPr>
          <a:xfrm>
            <a:off x="2669781" y="6436170"/>
            <a:ext cx="8167319" cy="172069"/>
            <a:chOff x="3632040" y="5304904"/>
            <a:chExt cx="8559959" cy="137009"/>
          </a:xfrm>
        </p:grpSpPr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C77B777B-DEA8-4573-8596-03CD5CF4ACD7}"/>
                </a:ext>
              </a:extLst>
            </p:cNvPr>
            <p:cNvGrpSpPr/>
            <p:nvPr/>
          </p:nvGrpSpPr>
          <p:grpSpPr>
            <a:xfrm>
              <a:off x="3632040" y="5310936"/>
              <a:ext cx="4279981" cy="130977"/>
              <a:chOff x="11445923" y="0"/>
              <a:chExt cx="1119115" cy="255228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AE60B278-363D-4CBD-BEC2-21DBD0331773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8BC28E13-95D1-456C-9D5E-99C7C947E1E0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B574B2F7-DAB3-42A4-AB9B-0B484B0455E9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E451F46C-5462-4285-B560-9B15C506BCF2}"/>
                </a:ext>
              </a:extLst>
            </p:cNvPr>
            <p:cNvGrpSpPr/>
            <p:nvPr/>
          </p:nvGrpSpPr>
          <p:grpSpPr>
            <a:xfrm>
              <a:off x="7912018" y="5304904"/>
              <a:ext cx="4279981" cy="137009"/>
              <a:chOff x="11445923" y="-54"/>
              <a:chExt cx="1119115" cy="255233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B4DDE81F-6471-4E3B-ACB1-05368C5221F6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FF199574-BA69-4459-9AAF-BBE602C7B5A9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3C84CA51-8DA3-444D-9FC1-163933FD07B1}"/>
                  </a:ext>
                </a:extLst>
              </p:cNvPr>
              <p:cNvSpPr/>
              <p:nvPr/>
            </p:nvSpPr>
            <p:spPr>
              <a:xfrm>
                <a:off x="12192000" y="-54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AE60B278-363D-4CBD-BEC2-21DBD0331773}"/>
              </a:ext>
            </a:extLst>
          </p:cNvPr>
          <p:cNvSpPr/>
          <p:nvPr/>
        </p:nvSpPr>
        <p:spPr>
          <a:xfrm>
            <a:off x="10837100" y="6436172"/>
            <a:ext cx="1361219" cy="1720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9" name="Group 26">
            <a:extLst>
              <a:ext uri="{FF2B5EF4-FFF2-40B4-BE49-F238E27FC236}">
                <a16:creationId xmlns="" xmlns:a16="http://schemas.microsoft.com/office/drawing/2014/main" id="{C77B777B-DEA8-4573-8596-03CD5CF4ACD7}"/>
              </a:ext>
            </a:extLst>
          </p:cNvPr>
          <p:cNvGrpSpPr/>
          <p:nvPr/>
        </p:nvGrpSpPr>
        <p:grpSpPr>
          <a:xfrm>
            <a:off x="-55" y="6439415"/>
            <a:ext cx="2722438" cy="164492"/>
            <a:chOff x="11445923" y="0"/>
            <a:chExt cx="746076" cy="2552282"/>
          </a:xfrm>
        </p:grpSpPr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AE60B278-363D-4CBD-BEC2-21DBD0331773}"/>
                </a:ext>
              </a:extLst>
            </p:cNvPr>
            <p:cNvSpPr/>
            <p:nvPr/>
          </p:nvSpPr>
          <p:spPr>
            <a:xfrm>
              <a:off x="11818961" y="0"/>
              <a:ext cx="373038" cy="25522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8BC28E13-95D1-456C-9D5E-99C7C947E1E0}"/>
                </a:ext>
              </a:extLst>
            </p:cNvPr>
            <p:cNvSpPr/>
            <p:nvPr/>
          </p:nvSpPr>
          <p:spPr>
            <a:xfrm>
              <a:off x="11445923" y="0"/>
              <a:ext cx="373038" cy="25522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17" name="Espace réservé pour une image 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" b="2975"/>
          <a:stretch/>
        </p:blipFill>
        <p:spPr>
          <a:xfrm>
            <a:off x="0" y="1286225"/>
            <a:ext cx="7502892" cy="3314441"/>
          </a:xfrm>
          <a:prstGeom prst="rect">
            <a:avLst/>
          </a:prstGeom>
        </p:spPr>
      </p:pic>
      <p:sp>
        <p:nvSpPr>
          <p:cNvPr id="20" name="직사각형 30">
            <a:extLst>
              <a:ext uri="{FF2B5EF4-FFF2-40B4-BE49-F238E27FC236}">
                <a16:creationId xmlns="" xmlns:a16="http://schemas.microsoft.com/office/drawing/2014/main" id="{DFC1DE97-6429-4896-B6BE-77DDC8F8C0B1}"/>
              </a:ext>
            </a:extLst>
          </p:cNvPr>
          <p:cNvSpPr/>
          <p:nvPr/>
        </p:nvSpPr>
        <p:spPr>
          <a:xfrm>
            <a:off x="360948" y="5379698"/>
            <a:ext cx="113088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MA" sz="2000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r>
              <a:rPr lang="ar-MA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معدات للتعامل مع خطر تلوث المياه عديدة. </a:t>
            </a:r>
            <a:r>
              <a:rPr lang="ar-MA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في هذه الحالة ، من الضروري استخدام المنبع من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RO ، </a:t>
            </a:r>
            <a:r>
              <a:rPr lang="ar-MA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مبدأ توضيح المعالجة ، الذي يعمل وفقًا لمبدأ الصفيح الرقائقي ضد التيار. يتم استخدامه في إنتاج مياه الشرب أو لإعادة استخدام المياه المعالجة</a:t>
            </a:r>
            <a:r>
              <a:rPr lang="ar-MA" sz="2000" dirty="0"/>
              <a:t>.</a:t>
            </a:r>
            <a:endParaRPr lang="fr-BE" sz="2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46" y="747616"/>
            <a:ext cx="3357063" cy="345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31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à coins arrondis 6"/>
          <p:cNvSpPr/>
          <p:nvPr/>
        </p:nvSpPr>
        <p:spPr>
          <a:xfrm>
            <a:off x="437844" y="1778015"/>
            <a:ext cx="2363614" cy="814347"/>
          </a:xfrm>
          <a:prstGeom prst="roundRect">
            <a:avLst/>
          </a:prstGeom>
          <a:solidFill>
            <a:srgbClr val="FFC000">
              <a:alpha val="22000"/>
            </a:srgbClr>
          </a:solidFill>
          <a:ln w="6350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1" name="Rectangle à coins arrondis 120"/>
          <p:cNvSpPr/>
          <p:nvPr/>
        </p:nvSpPr>
        <p:spPr>
          <a:xfrm>
            <a:off x="3386476" y="1778015"/>
            <a:ext cx="2363614" cy="814347"/>
          </a:xfrm>
          <a:prstGeom prst="roundRect">
            <a:avLst/>
          </a:prstGeom>
          <a:solidFill>
            <a:srgbClr val="FFC000">
              <a:alpha val="22000"/>
            </a:srgbClr>
          </a:solidFill>
          <a:ln w="63500"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2" name="Rectangle à coins arrondis 121"/>
          <p:cNvSpPr/>
          <p:nvPr/>
        </p:nvSpPr>
        <p:spPr>
          <a:xfrm>
            <a:off x="6251570" y="1778015"/>
            <a:ext cx="2363614" cy="814347"/>
          </a:xfrm>
          <a:prstGeom prst="roundRect">
            <a:avLst/>
          </a:prstGeom>
          <a:solidFill>
            <a:srgbClr val="FFC000">
              <a:alpha val="22000"/>
            </a:srgbClr>
          </a:solidFill>
          <a:ln w="63500">
            <a:noFill/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3" name="Rectangle à coins arrondis 122"/>
          <p:cNvSpPr/>
          <p:nvPr/>
        </p:nvSpPr>
        <p:spPr>
          <a:xfrm>
            <a:off x="9162469" y="1778015"/>
            <a:ext cx="2363614" cy="814347"/>
          </a:xfrm>
          <a:prstGeom prst="roundRect">
            <a:avLst/>
          </a:prstGeom>
          <a:solidFill>
            <a:srgbClr val="FFC000">
              <a:alpha val="22000"/>
            </a:srgbClr>
          </a:solidFill>
          <a:ln w="63500">
            <a:noFill/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4" name="Rectangle à coins arrondis 123"/>
          <p:cNvSpPr/>
          <p:nvPr/>
        </p:nvSpPr>
        <p:spPr>
          <a:xfrm>
            <a:off x="437844" y="3222657"/>
            <a:ext cx="2363614" cy="814347"/>
          </a:xfrm>
          <a:prstGeom prst="roundRect">
            <a:avLst/>
          </a:prstGeom>
          <a:solidFill>
            <a:srgbClr val="FFC000">
              <a:alpha val="22000"/>
            </a:srgbClr>
          </a:solidFill>
          <a:ln w="63500">
            <a:noFill/>
          </a:ln>
          <a:effectLst>
            <a:glow rad="101600">
              <a:srgbClr val="7030A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5" name="Rectangle à coins arrondis 124"/>
          <p:cNvSpPr/>
          <p:nvPr/>
        </p:nvSpPr>
        <p:spPr>
          <a:xfrm>
            <a:off x="3386476" y="3222657"/>
            <a:ext cx="2363614" cy="814347"/>
          </a:xfrm>
          <a:prstGeom prst="roundRect">
            <a:avLst/>
          </a:prstGeom>
          <a:solidFill>
            <a:srgbClr val="FFC000">
              <a:alpha val="22000"/>
            </a:srgbClr>
          </a:solidFill>
          <a:ln w="63500"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7" name="Rectangle à coins arrondis 136"/>
          <p:cNvSpPr/>
          <p:nvPr/>
        </p:nvSpPr>
        <p:spPr>
          <a:xfrm>
            <a:off x="6251570" y="3222657"/>
            <a:ext cx="2363614" cy="814347"/>
          </a:xfrm>
          <a:prstGeom prst="roundRect">
            <a:avLst/>
          </a:prstGeom>
          <a:solidFill>
            <a:srgbClr val="FFC000">
              <a:alpha val="22000"/>
            </a:srgbClr>
          </a:solidFill>
          <a:ln w="63500">
            <a:noFill/>
          </a:ln>
          <a:effectLst>
            <a:glow rad="101600">
              <a:srgbClr val="FF99C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8" name="Rectangle à coins arrondis 137"/>
          <p:cNvSpPr/>
          <p:nvPr/>
        </p:nvSpPr>
        <p:spPr>
          <a:xfrm>
            <a:off x="9162469" y="3222657"/>
            <a:ext cx="2363614" cy="814347"/>
          </a:xfrm>
          <a:prstGeom prst="roundRect">
            <a:avLst/>
          </a:prstGeom>
          <a:solidFill>
            <a:srgbClr val="FFC000">
              <a:alpha val="22000"/>
            </a:srgbClr>
          </a:solidFill>
          <a:ln w="63500">
            <a:noFill/>
          </a:ln>
          <a:effectLst>
            <a:glow rad="101600">
              <a:srgbClr val="CCFF33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Rectangle à coins arrondis 138"/>
          <p:cNvSpPr/>
          <p:nvPr/>
        </p:nvSpPr>
        <p:spPr>
          <a:xfrm>
            <a:off x="437844" y="4676832"/>
            <a:ext cx="2363614" cy="814347"/>
          </a:xfrm>
          <a:prstGeom prst="roundRect">
            <a:avLst/>
          </a:prstGeom>
          <a:solidFill>
            <a:srgbClr val="FFC000">
              <a:alpha val="22000"/>
            </a:srgbClr>
          </a:solidFill>
          <a:ln w="63500">
            <a:noFill/>
          </a:ln>
          <a:effectLst>
            <a:glow rad="101600">
              <a:srgbClr val="33CCFF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0" name="Rectangle à coins arrondis 139"/>
          <p:cNvSpPr/>
          <p:nvPr/>
        </p:nvSpPr>
        <p:spPr>
          <a:xfrm>
            <a:off x="3386476" y="4676832"/>
            <a:ext cx="2363614" cy="814347"/>
          </a:xfrm>
          <a:prstGeom prst="roundRect">
            <a:avLst/>
          </a:prstGeom>
          <a:solidFill>
            <a:srgbClr val="FFC000">
              <a:alpha val="22000"/>
            </a:srgbClr>
          </a:solidFill>
          <a:ln w="63500">
            <a:noFill/>
          </a:ln>
          <a:effectLst>
            <a:glow rad="101600">
              <a:srgbClr val="9933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1" name="Rectangle à coins arrondis 140"/>
          <p:cNvSpPr/>
          <p:nvPr/>
        </p:nvSpPr>
        <p:spPr>
          <a:xfrm>
            <a:off x="6251570" y="4676832"/>
            <a:ext cx="2363614" cy="81434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22000"/>
            </a:schemeClr>
          </a:solidFill>
          <a:ln w="63500">
            <a:noFill/>
          </a:ln>
          <a:effectLst>
            <a:glow rad="101600">
              <a:schemeClr val="accent2">
                <a:lumMod val="60000"/>
                <a:lumOff val="4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2" name="Rectangle à coins arrondis 141"/>
          <p:cNvSpPr/>
          <p:nvPr/>
        </p:nvSpPr>
        <p:spPr>
          <a:xfrm>
            <a:off x="9162469" y="4676832"/>
            <a:ext cx="2363614" cy="814347"/>
          </a:xfrm>
          <a:prstGeom prst="roundRect">
            <a:avLst/>
          </a:prstGeom>
          <a:solidFill>
            <a:srgbClr val="FFC000">
              <a:alpha val="22000"/>
            </a:srgbClr>
          </a:solidFill>
          <a:ln w="63500">
            <a:noFill/>
          </a:ln>
          <a:effectLst>
            <a:glow rad="101600">
              <a:schemeClr val="bg1">
                <a:lumMod val="7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" name="Rectangle à coins arrondis 142"/>
          <p:cNvSpPr/>
          <p:nvPr/>
        </p:nvSpPr>
        <p:spPr>
          <a:xfrm>
            <a:off x="437844" y="5919979"/>
            <a:ext cx="2363614" cy="814347"/>
          </a:xfrm>
          <a:prstGeom prst="roundRect">
            <a:avLst/>
          </a:prstGeom>
          <a:solidFill>
            <a:srgbClr val="FFC000">
              <a:alpha val="22000"/>
            </a:srgbClr>
          </a:solidFill>
          <a:ln w="63500">
            <a:noFill/>
          </a:ln>
          <a:effectLst>
            <a:glow rad="101600">
              <a:srgbClr val="FF00FF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4" name="Rectangle à coins arrondis 143"/>
          <p:cNvSpPr/>
          <p:nvPr/>
        </p:nvSpPr>
        <p:spPr>
          <a:xfrm>
            <a:off x="3386476" y="5919979"/>
            <a:ext cx="2363614" cy="814347"/>
          </a:xfrm>
          <a:prstGeom prst="roundRect">
            <a:avLst/>
          </a:prstGeom>
          <a:solidFill>
            <a:srgbClr val="FFC000">
              <a:alpha val="22000"/>
            </a:srgbClr>
          </a:solidFill>
          <a:ln w="63500">
            <a:noFill/>
          </a:ln>
          <a:effectLst>
            <a:glow rad="101600">
              <a:srgbClr val="00FFFF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5" name="Rectangle à coins arrondis 144"/>
          <p:cNvSpPr/>
          <p:nvPr/>
        </p:nvSpPr>
        <p:spPr>
          <a:xfrm>
            <a:off x="6251570" y="5919979"/>
            <a:ext cx="2363614" cy="814347"/>
          </a:xfrm>
          <a:prstGeom prst="roundRect">
            <a:avLst/>
          </a:prstGeom>
          <a:solidFill>
            <a:srgbClr val="FFC000">
              <a:alpha val="22000"/>
            </a:srgbClr>
          </a:solidFill>
          <a:ln w="63500"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6" name="Rectangle à coins arrondis 145"/>
          <p:cNvSpPr/>
          <p:nvPr/>
        </p:nvSpPr>
        <p:spPr>
          <a:xfrm>
            <a:off x="9131124" y="5919978"/>
            <a:ext cx="2363614" cy="814347"/>
          </a:xfrm>
          <a:prstGeom prst="roundRect">
            <a:avLst/>
          </a:prstGeom>
          <a:solidFill>
            <a:schemeClr val="bg2">
              <a:lumMod val="90000"/>
              <a:alpha val="22000"/>
            </a:schemeClr>
          </a:solidFill>
          <a:ln w="63500">
            <a:noFill/>
          </a:ln>
          <a:effectLst>
            <a:glow rad="101600">
              <a:schemeClr val="bg2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98874" y="703658"/>
            <a:ext cx="7842987" cy="724247"/>
          </a:xfrm>
        </p:spPr>
        <p:txBody>
          <a:bodyPr>
            <a:noAutofit/>
          </a:bodyPr>
          <a:lstStyle/>
          <a:p>
            <a:r>
              <a:rPr lang="ar-MA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معالجة </a:t>
            </a:r>
            <a:r>
              <a:rPr lang="ar-MA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المياه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4DECAC1-7F0E-411E-846E-372B5672405E}"/>
              </a:ext>
            </a:extLst>
          </p:cNvPr>
          <p:cNvSpPr txBox="1"/>
          <p:nvPr/>
        </p:nvSpPr>
        <p:spPr>
          <a:xfrm>
            <a:off x="9099780" y="1974888"/>
            <a:ext cx="2426303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ar-MA" sz="2000" dirty="0">
                <a:solidFill>
                  <a:schemeClr val="bg1"/>
                </a:solidFill>
              </a:rPr>
              <a:t>الأغذية الزراعية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40780A3-C533-4E33-80F6-549AB210EC1A}"/>
              </a:ext>
            </a:extLst>
          </p:cNvPr>
          <p:cNvSpPr txBox="1"/>
          <p:nvPr/>
        </p:nvSpPr>
        <p:spPr>
          <a:xfrm>
            <a:off x="3757557" y="3445164"/>
            <a:ext cx="1723951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ar-MA" sz="2000" dirty="0"/>
              <a:t>طاقة</a:t>
            </a:r>
            <a:endParaRPr lang="ko-KR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5C278E5-F5CB-4B0C-BF3C-210E24BFCFFA}"/>
              </a:ext>
            </a:extLst>
          </p:cNvPr>
          <p:cNvSpPr txBox="1"/>
          <p:nvPr/>
        </p:nvSpPr>
        <p:spPr>
          <a:xfrm>
            <a:off x="9496855" y="6142486"/>
            <a:ext cx="1760561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ar-MA" sz="2000" dirty="0"/>
              <a:t>سيارة</a:t>
            </a:r>
            <a:endParaRPr lang="ko-KR" alt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8" name="TextBox 31">
            <a:extLst>
              <a:ext uri="{FF2B5EF4-FFF2-40B4-BE49-F238E27FC236}">
                <a16:creationId xmlns="" xmlns:a16="http://schemas.microsoft.com/office/drawing/2014/main" id="{74DECAC1-7F0E-411E-846E-372B5672405E}"/>
              </a:ext>
            </a:extLst>
          </p:cNvPr>
          <p:cNvSpPr txBox="1"/>
          <p:nvPr/>
        </p:nvSpPr>
        <p:spPr>
          <a:xfrm>
            <a:off x="7894313" y="3321979"/>
            <a:ext cx="1021926" cy="18466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Textile</a:t>
            </a:r>
            <a:endParaRPr lang="ko-KR" altLang="en-US" sz="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9" name="TextBox 32">
            <a:extLst>
              <a:ext uri="{FF2B5EF4-FFF2-40B4-BE49-F238E27FC236}">
                <a16:creationId xmlns="" xmlns:a16="http://schemas.microsoft.com/office/drawing/2014/main" id="{040780A3-C533-4E33-80F6-549AB210EC1A}"/>
              </a:ext>
            </a:extLst>
          </p:cNvPr>
          <p:cNvSpPr txBox="1"/>
          <p:nvPr/>
        </p:nvSpPr>
        <p:spPr>
          <a:xfrm>
            <a:off x="362095" y="3321979"/>
            <a:ext cx="2439363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pPr rtl="1"/>
            <a:r>
              <a:rPr lang="ar-MA" sz="2000" dirty="0" smtClean="0">
                <a:solidFill>
                  <a:schemeClr val="bg1"/>
                </a:solidFill>
              </a:rPr>
              <a:t>علاج</a:t>
            </a:r>
            <a:r>
              <a:rPr lang="fr-FR" sz="2000" dirty="0" smtClean="0">
                <a:solidFill>
                  <a:schemeClr val="bg1"/>
                </a:solidFill>
              </a:rPr>
              <a:t> </a:t>
            </a:r>
            <a:r>
              <a:rPr lang="ar-MA" sz="2000" dirty="0">
                <a:solidFill>
                  <a:schemeClr val="bg1"/>
                </a:solidFill>
              </a:rPr>
              <a:t>السطوح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60" name="TextBox 33">
            <a:extLst>
              <a:ext uri="{FF2B5EF4-FFF2-40B4-BE49-F238E27FC236}">
                <a16:creationId xmlns="" xmlns:a16="http://schemas.microsoft.com/office/drawing/2014/main" id="{15C278E5-F5CB-4B0C-BF3C-210E24BFCFFA}"/>
              </a:ext>
            </a:extLst>
          </p:cNvPr>
          <p:cNvSpPr txBox="1"/>
          <p:nvPr/>
        </p:nvSpPr>
        <p:spPr>
          <a:xfrm>
            <a:off x="3482883" y="1883526"/>
            <a:ext cx="2123207" cy="70788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ar-MA" sz="2000" dirty="0">
                <a:solidFill>
                  <a:schemeClr val="bg1"/>
                </a:solidFill>
              </a:rPr>
              <a:t>الصيدلة ومستحضرات التجميل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83" name="TextBox 31">
            <a:extLst>
              <a:ext uri="{FF2B5EF4-FFF2-40B4-BE49-F238E27FC236}">
                <a16:creationId xmlns="" xmlns:a16="http://schemas.microsoft.com/office/drawing/2014/main" id="{74DECAC1-7F0E-411E-846E-372B5672405E}"/>
              </a:ext>
            </a:extLst>
          </p:cNvPr>
          <p:cNvSpPr txBox="1"/>
          <p:nvPr/>
        </p:nvSpPr>
        <p:spPr>
          <a:xfrm>
            <a:off x="3743098" y="4901130"/>
            <a:ext cx="1650370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ar-MA" sz="2000" dirty="0">
                <a:solidFill>
                  <a:schemeClr val="bg1"/>
                </a:solidFill>
              </a:rPr>
              <a:t>مختبر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84" name="TextBox 32">
            <a:extLst>
              <a:ext uri="{FF2B5EF4-FFF2-40B4-BE49-F238E27FC236}">
                <a16:creationId xmlns="" xmlns:a16="http://schemas.microsoft.com/office/drawing/2014/main" id="{040780A3-C533-4E33-80F6-549AB210EC1A}"/>
              </a:ext>
            </a:extLst>
          </p:cNvPr>
          <p:cNvSpPr txBox="1"/>
          <p:nvPr/>
        </p:nvSpPr>
        <p:spPr>
          <a:xfrm>
            <a:off x="784971" y="6142486"/>
            <a:ext cx="1669360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ar-MA" sz="2000" dirty="0">
                <a:solidFill>
                  <a:schemeClr val="bg1"/>
                </a:solidFill>
              </a:rPr>
              <a:t>المجتمعات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85" name="TextBox 33">
            <a:extLst>
              <a:ext uri="{FF2B5EF4-FFF2-40B4-BE49-F238E27FC236}">
                <a16:creationId xmlns="" xmlns:a16="http://schemas.microsoft.com/office/drawing/2014/main" id="{15C278E5-F5CB-4B0C-BF3C-210E24BFCFFA}"/>
              </a:ext>
            </a:extLst>
          </p:cNvPr>
          <p:cNvSpPr txBox="1"/>
          <p:nvPr/>
        </p:nvSpPr>
        <p:spPr>
          <a:xfrm>
            <a:off x="3564771" y="6148997"/>
            <a:ext cx="2007023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ar-MA" sz="2000" dirty="0">
                <a:solidFill>
                  <a:schemeClr val="bg1"/>
                </a:solidFill>
              </a:rPr>
              <a:t>المستشفيات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108" name="TextBox 31">
            <a:extLst>
              <a:ext uri="{FF2B5EF4-FFF2-40B4-BE49-F238E27FC236}">
                <a16:creationId xmlns="" xmlns:a16="http://schemas.microsoft.com/office/drawing/2014/main" id="{74DECAC1-7F0E-411E-846E-372B5672405E}"/>
              </a:ext>
            </a:extLst>
          </p:cNvPr>
          <p:cNvSpPr txBox="1"/>
          <p:nvPr/>
        </p:nvSpPr>
        <p:spPr>
          <a:xfrm>
            <a:off x="6373952" y="1974888"/>
            <a:ext cx="2118849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ar-MA" sz="2000" dirty="0" err="1" smtClean="0"/>
              <a:t>ميكروضوئي</a:t>
            </a:r>
            <a:endParaRPr lang="ko-KR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9" name="TextBox 32">
            <a:extLst>
              <a:ext uri="{FF2B5EF4-FFF2-40B4-BE49-F238E27FC236}">
                <a16:creationId xmlns="" xmlns:a16="http://schemas.microsoft.com/office/drawing/2014/main" id="{040780A3-C533-4E33-80F6-549AB210EC1A}"/>
              </a:ext>
            </a:extLst>
          </p:cNvPr>
          <p:cNvSpPr txBox="1"/>
          <p:nvPr/>
        </p:nvSpPr>
        <p:spPr>
          <a:xfrm>
            <a:off x="6238238" y="4783293"/>
            <a:ext cx="2278449" cy="70788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ar-MA" sz="2000" dirty="0"/>
              <a:t>المشروبات والمشروبات الغازية</a:t>
            </a:r>
            <a:endParaRPr lang="ko-KR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0" name="TextBox 33">
            <a:extLst>
              <a:ext uri="{FF2B5EF4-FFF2-40B4-BE49-F238E27FC236}">
                <a16:creationId xmlns="" xmlns:a16="http://schemas.microsoft.com/office/drawing/2014/main" id="{15C278E5-F5CB-4B0C-BF3C-210E24BFCFFA}"/>
              </a:ext>
            </a:extLst>
          </p:cNvPr>
          <p:cNvSpPr txBox="1"/>
          <p:nvPr/>
        </p:nvSpPr>
        <p:spPr>
          <a:xfrm>
            <a:off x="9369452" y="3445164"/>
            <a:ext cx="2015365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ar-MA" sz="2000" dirty="0"/>
              <a:t>مغسلة</a:t>
            </a:r>
            <a:endParaRPr lang="ko-KR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7" name="TextBox 33">
            <a:extLst>
              <a:ext uri="{FF2B5EF4-FFF2-40B4-BE49-F238E27FC236}">
                <a16:creationId xmlns="" xmlns:a16="http://schemas.microsoft.com/office/drawing/2014/main" id="{15C278E5-F5CB-4B0C-BF3C-210E24BFCFFA}"/>
              </a:ext>
            </a:extLst>
          </p:cNvPr>
          <p:cNvSpPr txBox="1"/>
          <p:nvPr/>
        </p:nvSpPr>
        <p:spPr>
          <a:xfrm>
            <a:off x="534333" y="4901130"/>
            <a:ext cx="2168356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ar-MA" sz="2000" dirty="0">
                <a:solidFill>
                  <a:schemeClr val="bg1"/>
                </a:solidFill>
              </a:rPr>
              <a:t>مياه الشرب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118" name="TextBox 30">
            <a:extLst>
              <a:ext uri="{FF2B5EF4-FFF2-40B4-BE49-F238E27FC236}">
                <a16:creationId xmlns="" xmlns:a16="http://schemas.microsoft.com/office/drawing/2014/main" id="{67055A80-14F8-4CD8-A356-D481BC7480B4}"/>
              </a:ext>
            </a:extLst>
          </p:cNvPr>
          <p:cNvSpPr txBox="1"/>
          <p:nvPr/>
        </p:nvSpPr>
        <p:spPr>
          <a:xfrm>
            <a:off x="6567393" y="6148997"/>
            <a:ext cx="1731968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ar-MA" sz="2000" b="1" dirty="0"/>
              <a:t>ميكانيك</a:t>
            </a:r>
            <a:endParaRPr lang="ko-KR" altLang="en-US" sz="2000" b="1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9" name="TextBox 30">
            <a:extLst>
              <a:ext uri="{FF2B5EF4-FFF2-40B4-BE49-F238E27FC236}">
                <a16:creationId xmlns="" xmlns:a16="http://schemas.microsoft.com/office/drawing/2014/main" id="{67055A80-14F8-4CD8-A356-D481BC7480B4}"/>
              </a:ext>
            </a:extLst>
          </p:cNvPr>
          <p:cNvSpPr txBox="1"/>
          <p:nvPr/>
        </p:nvSpPr>
        <p:spPr>
          <a:xfrm>
            <a:off x="534333" y="1868092"/>
            <a:ext cx="2052509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ar-MA" sz="2000" b="1" dirty="0"/>
              <a:t>ال</a:t>
            </a:r>
            <a:r>
              <a:rPr lang="ar-MA" sz="2000" b="1" dirty="0" smtClean="0"/>
              <a:t>زراعة </a:t>
            </a:r>
            <a:r>
              <a:rPr lang="ar-MA" sz="2000" b="1" dirty="0"/>
              <a:t>والبستنة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120" name="TextBox 33">
            <a:extLst>
              <a:ext uri="{FF2B5EF4-FFF2-40B4-BE49-F238E27FC236}">
                <a16:creationId xmlns="" xmlns:a16="http://schemas.microsoft.com/office/drawing/2014/main" id="{15C278E5-F5CB-4B0C-BF3C-210E24BFCFFA}"/>
              </a:ext>
            </a:extLst>
          </p:cNvPr>
          <p:cNvSpPr txBox="1"/>
          <p:nvPr/>
        </p:nvSpPr>
        <p:spPr>
          <a:xfrm>
            <a:off x="6373952" y="3414312"/>
            <a:ext cx="2007023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ar-MA" sz="2000" dirty="0"/>
              <a:t>كيمياء</a:t>
            </a:r>
            <a:endParaRPr lang="ko-KR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7" name="TextBox 33">
            <a:extLst>
              <a:ext uri="{FF2B5EF4-FFF2-40B4-BE49-F238E27FC236}">
                <a16:creationId xmlns="" xmlns:a16="http://schemas.microsoft.com/office/drawing/2014/main" id="{15C278E5-F5CB-4B0C-BF3C-210E24BFCFFA}"/>
              </a:ext>
            </a:extLst>
          </p:cNvPr>
          <p:cNvSpPr txBox="1"/>
          <p:nvPr/>
        </p:nvSpPr>
        <p:spPr>
          <a:xfrm>
            <a:off x="9496855" y="4913980"/>
            <a:ext cx="1760561" cy="40011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ar-MA" sz="2000" dirty="0">
                <a:solidFill>
                  <a:schemeClr val="bg1"/>
                </a:solidFill>
              </a:rPr>
              <a:t>نسيج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89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5" r="14435"/>
          <a:stretch>
            <a:fillRect/>
          </a:stretch>
        </p:blipFill>
        <p:spPr>
          <a:xfrm>
            <a:off x="6548109" y="940676"/>
            <a:ext cx="5040312" cy="5572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10">
            <a:extLst>
              <a:ext uri="{FF2B5EF4-FFF2-40B4-BE49-F238E27FC236}">
                <a16:creationId xmlns="" xmlns:a16="http://schemas.microsoft.com/office/drawing/2014/main" id="{7D129851-8755-4599-9F04-3F3F9B0109F9}"/>
              </a:ext>
            </a:extLst>
          </p:cNvPr>
          <p:cNvSpPr txBox="1">
            <a:spLocks/>
          </p:cNvSpPr>
          <p:nvPr/>
        </p:nvSpPr>
        <p:spPr>
          <a:xfrm>
            <a:off x="252248" y="705178"/>
            <a:ext cx="5615152" cy="5427608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2400" b="1" dirty="0">
                <a:solidFill>
                  <a:schemeClr val="bg1"/>
                </a:solidFill>
                <a:latin typeface="Century Gothic" pitchFamily="34" charset="0"/>
              </a:rPr>
              <a:t>تجعل تقنيتنا من التحكم في التلوث الميكروبي والجزيئي ، حيث تلجأ صناعة الأغذية الزراعية أكثر وأكثر إلى الترشيح على الخراطيش التي تسمح بإنتاج مياه معالجة خالية من المواد المعلقة ، الغرويات ، الفيروسات ، البكتيريا ، السموم الداخلية </a:t>
            </a:r>
            <a:r>
              <a:rPr lang="ar-MA" sz="2400" b="1" dirty="0" smtClean="0">
                <a:solidFill>
                  <a:schemeClr val="bg1"/>
                </a:solidFill>
                <a:latin typeface="Century Gothic" pitchFamily="34" charset="0"/>
              </a:rPr>
              <a:t>...</a:t>
            </a:r>
            <a:endParaRPr lang="fr-FR" sz="24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6036810" y="166569"/>
            <a:ext cx="5697990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1"/>
            <a:r>
              <a:rPr lang="ar-MA" sz="32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الأغذية </a:t>
            </a:r>
            <a:r>
              <a:rPr lang="ar-MA" sz="3200" b="1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الزراعية</a:t>
            </a:r>
            <a:endParaRPr lang="fr-FR" altLang="fr-FR" sz="3200" b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  <a:p>
            <a:pPr algn="r" rtl="1"/>
            <a:endParaRPr lang="fr-BE" altLang="fr-FR" sz="3200" b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72611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2019-Business pla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EBEE4"/>
      </a:accent1>
      <a:accent2>
        <a:srgbClr val="4CD6B0"/>
      </a:accent2>
      <a:accent3>
        <a:srgbClr val="98DC56"/>
      </a:accent3>
      <a:accent4>
        <a:srgbClr val="5EBEE4"/>
      </a:accent4>
      <a:accent5>
        <a:srgbClr val="4CD6B0"/>
      </a:accent5>
      <a:accent6>
        <a:srgbClr val="98DC56"/>
      </a:accent6>
      <a:hlink>
        <a:srgbClr val="BFBFBF"/>
      </a:hlink>
      <a:folHlink>
        <a:srgbClr val="BFBFB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2019-Business pla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EBEE4"/>
      </a:accent1>
      <a:accent2>
        <a:srgbClr val="4CD6B0"/>
      </a:accent2>
      <a:accent3>
        <a:srgbClr val="98DC56"/>
      </a:accent3>
      <a:accent4>
        <a:srgbClr val="5EBEE4"/>
      </a:accent4>
      <a:accent5>
        <a:srgbClr val="4CD6B0"/>
      </a:accent5>
      <a:accent6>
        <a:srgbClr val="98DC56"/>
      </a:accent6>
      <a:hlink>
        <a:srgbClr val="BFBFBF"/>
      </a:hlink>
      <a:folHlink>
        <a:srgbClr val="BFBFB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0">
          <a:solidFill>
            <a:schemeClr val="accent4"/>
          </a:solidFill>
        </a:ln>
      </a:spPr>
      <a:bodyPr rtlCol="0" anchor="ctr"/>
      <a:lstStyle>
        <a:defPPr algn="ctr">
          <a:defRPr sz="27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BUSINESS PLA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EBEE4"/>
      </a:accent1>
      <a:accent2>
        <a:srgbClr val="4CD6B0"/>
      </a:accent2>
      <a:accent3>
        <a:srgbClr val="98DC56"/>
      </a:accent3>
      <a:accent4>
        <a:srgbClr val="5EBEE4"/>
      </a:accent4>
      <a:accent5>
        <a:srgbClr val="4CD6B0"/>
      </a:accent5>
      <a:accent6>
        <a:srgbClr val="98DC56"/>
      </a:accent6>
      <a:hlink>
        <a:srgbClr val="BFBFBF"/>
      </a:hlink>
      <a:folHlink>
        <a:srgbClr val="BFBFB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6524</TotalTime>
  <Words>927</Words>
  <Application>Microsoft Office PowerPoint</Application>
  <PresentationFormat>Personnalisé</PresentationFormat>
  <Paragraphs>76</Paragraphs>
  <Slides>21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21</vt:i4>
      </vt:variant>
    </vt:vector>
  </HeadingPairs>
  <TitlesOfParts>
    <vt:vector size="24" baseType="lpstr">
      <vt:lpstr>Cover and End Slide Master</vt:lpstr>
      <vt:lpstr>Contents Slide Master</vt:lpstr>
      <vt:lpstr>Section Break Slide Master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hp</cp:lastModifiedBy>
  <cp:revision>176</cp:revision>
  <dcterms:created xsi:type="dcterms:W3CDTF">2018-04-24T17:14:44Z</dcterms:created>
  <dcterms:modified xsi:type="dcterms:W3CDTF">2019-05-03T01:06:43Z</dcterms:modified>
</cp:coreProperties>
</file>