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notesMasterIdLst>
    <p:notesMasterId r:id="rId25"/>
  </p:notesMasterIdLst>
  <p:handoutMasterIdLst>
    <p:handoutMasterId r:id="rId26"/>
  </p:handoutMasterIdLst>
  <p:sldIdLst>
    <p:sldId id="256" r:id="rId4"/>
    <p:sldId id="262" r:id="rId5"/>
    <p:sldId id="261" r:id="rId6"/>
    <p:sldId id="336" r:id="rId7"/>
    <p:sldId id="337" r:id="rId8"/>
    <p:sldId id="338" r:id="rId9"/>
    <p:sldId id="340" r:id="rId10"/>
    <p:sldId id="295" r:id="rId11"/>
    <p:sldId id="331" r:id="rId12"/>
    <p:sldId id="344" r:id="rId13"/>
    <p:sldId id="343" r:id="rId14"/>
    <p:sldId id="330" r:id="rId15"/>
    <p:sldId id="275" r:id="rId16"/>
    <p:sldId id="281" r:id="rId17"/>
    <p:sldId id="277" r:id="rId18"/>
    <p:sldId id="346" r:id="rId19"/>
    <p:sldId id="347" r:id="rId20"/>
    <p:sldId id="348" r:id="rId21"/>
    <p:sldId id="280" r:id="rId22"/>
    <p:sldId id="270" r:id="rId23"/>
    <p:sldId id="301" r:id="rId24"/>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448"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FF"/>
    <a:srgbClr val="FF00FF"/>
    <a:srgbClr val="993300"/>
    <a:srgbClr val="3399FF"/>
    <a:srgbClr val="33CCFF"/>
    <a:srgbClr val="CCFF33"/>
    <a:srgbClr val="FF99CC"/>
    <a:srgbClr val="0066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93" autoAdjust="0"/>
    <p:restoredTop sz="94849" autoAdjust="0"/>
  </p:normalViewPr>
  <p:slideViewPr>
    <p:cSldViewPr snapToGrid="0">
      <p:cViewPr>
        <p:scale>
          <a:sx n="70" d="100"/>
          <a:sy n="70" d="100"/>
        </p:scale>
        <p:origin x="408" y="-900"/>
      </p:cViewPr>
      <p:guideLst>
        <p:guide orient="horz" pos="2448"/>
        <p:guide pos="3840"/>
      </p:guideLst>
    </p:cSldViewPr>
  </p:slideViewPr>
  <p:notesTextViewPr>
    <p:cViewPr>
      <p:scale>
        <a:sx n="1" d="1"/>
        <a:sy n="1" d="1"/>
      </p:scale>
      <p:origin x="0" y="0"/>
    </p:cViewPr>
  </p:notesTextViewPr>
  <p:sorterViewPr>
    <p:cViewPr>
      <p:scale>
        <a:sx n="100" d="100"/>
        <a:sy n="100" d="100"/>
      </p:scale>
      <p:origin x="0" y="5790"/>
    </p:cViewPr>
  </p:sorter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5E3EB5F-0EDB-4C74-BB1F-03B843792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064064F9-D763-4FCB-9E62-10AA52B693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6DDC9-DE64-44CF-BFE7-122B272B38FB}" type="datetimeFigureOut">
              <a:rPr lang="en-US" smtClean="0"/>
              <a:t>4/1/2019</a:t>
            </a:fld>
            <a:endParaRPr lang="en-US" dirty="0"/>
          </a:p>
        </p:txBody>
      </p:sp>
      <p:sp>
        <p:nvSpPr>
          <p:cNvPr id="4" name="Footer Placeholder 3">
            <a:extLst>
              <a:ext uri="{FF2B5EF4-FFF2-40B4-BE49-F238E27FC236}">
                <a16:creationId xmlns:a16="http://schemas.microsoft.com/office/drawing/2014/main" xmlns="" id="{FECEE8CD-C006-4B54-9A08-6B931E3980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58F94616-22BB-4B10-A3BA-F25A0985D7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241BCF-65AE-4D28-8D87-64F16AC96C5D}" type="slidenum">
              <a:rPr lang="en-US" smtClean="0"/>
              <a:t>‹N°›</a:t>
            </a:fld>
            <a:endParaRPr lang="en-US" dirty="0"/>
          </a:p>
        </p:txBody>
      </p:sp>
    </p:spTree>
    <p:extLst>
      <p:ext uri="{BB962C8B-B14F-4D97-AF65-F5344CB8AC3E}">
        <p14:creationId xmlns:p14="http://schemas.microsoft.com/office/powerpoint/2010/main" val="3309222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6A8620-029A-4A17-AE03-6D624A11AC9A}" type="datetimeFigureOut">
              <a:rPr lang="fr-FR" smtClean="0"/>
              <a:t>01/04/2019</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E58490-DDA2-48DD-ADD6-FE4FF4BDD7D0}" type="slidenum">
              <a:rPr lang="fr-FR" smtClean="0"/>
              <a:t>‹N°›</a:t>
            </a:fld>
            <a:endParaRPr lang="fr-FR" dirty="0"/>
          </a:p>
        </p:txBody>
      </p:sp>
    </p:spTree>
    <p:extLst>
      <p:ext uri="{BB962C8B-B14F-4D97-AF65-F5344CB8AC3E}">
        <p14:creationId xmlns:p14="http://schemas.microsoft.com/office/powerpoint/2010/main" val="386849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E58490-DDA2-48DD-ADD6-FE4FF4BDD7D0}" type="slidenum">
              <a:rPr lang="fr-FR" smtClean="0"/>
              <a:t>21</a:t>
            </a:fld>
            <a:endParaRPr lang="fr-FR" dirty="0"/>
          </a:p>
        </p:txBody>
      </p:sp>
    </p:spTree>
    <p:extLst>
      <p:ext uri="{BB962C8B-B14F-4D97-AF65-F5344CB8AC3E}">
        <p14:creationId xmlns:p14="http://schemas.microsoft.com/office/powerpoint/2010/main" val="241589239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217E40D-B216-4710-BD18-207E86DC4C8E}"/>
              </a:ext>
            </a:extLst>
          </p:cNvPr>
          <p:cNvPicPr>
            <a:picLocks noChangeAspect="1"/>
          </p:cNvPicPr>
          <p:nvPr userDrawn="1"/>
        </p:nvPicPr>
        <p:blipFill>
          <a:blip r:embed="rId2">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400333" y="-299340"/>
            <a:ext cx="11391334" cy="7456680"/>
          </a:xfrm>
          <a:prstGeom prst="rect">
            <a:avLst/>
          </a:prstGeom>
        </p:spPr>
      </p:pic>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94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Images &amp; Contents">
    <p:spTree>
      <p:nvGrpSpPr>
        <p:cNvPr id="1" name=""/>
        <p:cNvGrpSpPr/>
        <p:nvPr/>
      </p:nvGrpSpPr>
      <p:grpSpPr>
        <a:xfrm>
          <a:off x="0" y="0"/>
          <a:ext cx="0" cy="0"/>
          <a:chOff x="0" y="0"/>
          <a:chExt cx="0" cy="0"/>
        </a:xfrm>
      </p:grpSpPr>
      <p:sp>
        <p:nvSpPr>
          <p:cNvPr id="21" name="자유형: 도형 20">
            <a:extLst>
              <a:ext uri="{FF2B5EF4-FFF2-40B4-BE49-F238E27FC236}">
                <a16:creationId xmlns:a16="http://schemas.microsoft.com/office/drawing/2014/main" xmlns="" id="{A1DEFAEA-9F02-4B9F-ACC6-353AF6C3EFFF}"/>
              </a:ext>
            </a:extLst>
          </p:cNvPr>
          <p:cNvSpPr>
            <a:spLocks noGrp="1"/>
          </p:cNvSpPr>
          <p:nvPr>
            <p:ph type="pic" sz="quarter" idx="11" hasCustomPrompt="1"/>
          </p:nvPr>
        </p:nvSpPr>
        <p:spPr>
          <a:xfrm>
            <a:off x="8155574"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2" name="자유형: 도형 21">
            <a:extLst>
              <a:ext uri="{FF2B5EF4-FFF2-40B4-BE49-F238E27FC236}">
                <a16:creationId xmlns:a16="http://schemas.microsoft.com/office/drawing/2014/main" xmlns="" id="{03515A44-D3E9-44BA-B3D4-43ECDBD5159D}"/>
              </a:ext>
            </a:extLst>
          </p:cNvPr>
          <p:cNvSpPr>
            <a:spLocks noGrp="1"/>
          </p:cNvSpPr>
          <p:nvPr>
            <p:ph type="pic" sz="quarter" idx="12" hasCustomPrompt="1"/>
          </p:nvPr>
        </p:nvSpPr>
        <p:spPr>
          <a:xfrm>
            <a:off x="8155574"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3" name="자유형: 도형 22">
            <a:extLst>
              <a:ext uri="{FF2B5EF4-FFF2-40B4-BE49-F238E27FC236}">
                <a16:creationId xmlns:a16="http://schemas.microsoft.com/office/drawing/2014/main" xmlns="" id="{5CED0A4D-1B43-4F94-A1B2-796349C976DE}"/>
              </a:ext>
            </a:extLst>
          </p:cNvPr>
          <p:cNvSpPr>
            <a:spLocks noGrp="1"/>
          </p:cNvSpPr>
          <p:nvPr>
            <p:ph type="pic" sz="quarter" idx="13" hasCustomPrompt="1"/>
          </p:nvPr>
        </p:nvSpPr>
        <p:spPr>
          <a:xfrm>
            <a:off x="5551710"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0" name="자유형: 도형 19">
            <a:extLst>
              <a:ext uri="{FF2B5EF4-FFF2-40B4-BE49-F238E27FC236}">
                <a16:creationId xmlns:a16="http://schemas.microsoft.com/office/drawing/2014/main" xmlns="" id="{1D5AFB38-0AC4-4043-A23A-C86F3145AE10}"/>
              </a:ext>
            </a:extLst>
          </p:cNvPr>
          <p:cNvSpPr>
            <a:spLocks noGrp="1"/>
          </p:cNvSpPr>
          <p:nvPr>
            <p:ph type="pic" sz="quarter" idx="10" hasCustomPrompt="1"/>
          </p:nvPr>
        </p:nvSpPr>
        <p:spPr>
          <a:xfrm>
            <a:off x="5551710"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625572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5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xmlns="" id="{E69FBFC8-EC0E-4E14-905F-2E4D84D4D4BA}"/>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그림 개체 틀 8">
            <a:extLst>
              <a:ext uri="{FF2B5EF4-FFF2-40B4-BE49-F238E27FC236}">
                <a16:creationId xmlns:a16="http://schemas.microsoft.com/office/drawing/2014/main" xmlns="" id="{AAF3D6DC-4A0E-4BCA-9639-615F1AC5895F}"/>
              </a:ext>
            </a:extLst>
          </p:cNvPr>
          <p:cNvSpPr>
            <a:spLocks noGrp="1"/>
          </p:cNvSpPr>
          <p:nvPr>
            <p:ph type="pic" sz="quarter" idx="10" hasCustomPrompt="1"/>
          </p:nvPr>
        </p:nvSpPr>
        <p:spPr>
          <a:xfrm>
            <a:off x="635726" y="642257"/>
            <a:ext cx="10920548" cy="557348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25061524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15566"/>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E1CD0F0-C157-4A74-85C5-3764950204CE}"/>
              </a:ext>
            </a:extLst>
          </p:cNvPr>
          <p:cNvSpPr/>
          <p:nvPr userDrawn="1"/>
        </p:nvSpPr>
        <p:spPr>
          <a:xfrm>
            <a:off x="0" y="0"/>
            <a:ext cx="12191999" cy="2552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84A88E2B-8914-4A51-93D1-53EE236F8DAE}"/>
              </a:ext>
            </a:extLst>
          </p:cNvPr>
          <p:cNvGrpSpPr/>
          <p:nvPr userDrawn="1"/>
        </p:nvGrpSpPr>
        <p:grpSpPr>
          <a:xfrm>
            <a:off x="1" y="2543120"/>
            <a:ext cx="12192000" cy="92498"/>
            <a:chOff x="11445923" y="0"/>
            <a:chExt cx="1119115" cy="2552282"/>
          </a:xfrm>
        </p:grpSpPr>
        <p:sp>
          <p:nvSpPr>
            <p:cNvPr id="5" name="Rectangle 4">
              <a:extLst>
                <a:ext uri="{FF2B5EF4-FFF2-40B4-BE49-F238E27FC236}">
                  <a16:creationId xmlns:a16="http://schemas.microsoft.com/office/drawing/2014/main" xmlns="" id="{013FC2A0-2C8C-454E-A2FC-805728A75C98}"/>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xmlns="" id="{7690C1EE-6A6F-42D3-83B8-026B5166B341}"/>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xmlns="" id="{1AAFA40F-A963-4E4B-8411-ED8116D801AE}"/>
                </a:ext>
              </a:extLst>
            </p:cNvPr>
            <p:cNvSpPr/>
            <p:nvPr/>
          </p:nvSpPr>
          <p:spPr>
            <a:xfrm>
              <a:off x="12192000" y="0"/>
              <a:ext cx="373038" cy="255228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 name="Group 7">
            <a:extLst>
              <a:ext uri="{FF2B5EF4-FFF2-40B4-BE49-F238E27FC236}">
                <a16:creationId xmlns:a16="http://schemas.microsoft.com/office/drawing/2014/main" xmlns="" id="{FF457DA5-8BD8-4BD1-ABAC-1702790078A5}"/>
              </a:ext>
            </a:extLst>
          </p:cNvPr>
          <p:cNvGrpSpPr/>
          <p:nvPr userDrawn="1"/>
        </p:nvGrpSpPr>
        <p:grpSpPr>
          <a:xfrm>
            <a:off x="11126530" y="59960"/>
            <a:ext cx="983575" cy="1226175"/>
            <a:chOff x="8411919" y="701065"/>
            <a:chExt cx="2800065" cy="3490702"/>
          </a:xfrm>
        </p:grpSpPr>
        <p:cxnSp>
          <p:nvCxnSpPr>
            <p:cNvPr id="9" name="Straight Connector 8">
              <a:extLst>
                <a:ext uri="{FF2B5EF4-FFF2-40B4-BE49-F238E27FC236}">
                  <a16:creationId xmlns:a16="http://schemas.microsoft.com/office/drawing/2014/main" xmlns="" id="{95DD6D29-DDE2-45C1-A138-CADB303F7C9F}"/>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FDC7CD9-2180-42AE-8704-20DBF67B10A0}"/>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D0A05A7-05C3-49E0-9D7D-F545E41AF236}"/>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7A9F57B-F0AC-4B12-9AF5-A2D627622BC2}"/>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31285139-F2C4-446A-B33F-24C8A0E0D26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D5932DE-97EB-4356-AB7E-C15C95618CA8}"/>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C91D568-C449-4AA9-82B1-53294978160D}"/>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58F475E-0095-4F26-BB26-022930977535}"/>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85EFA47E-8BD9-48B8-8713-E45FE90BC03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56E6CA7-B7F3-4621-A76D-BA617AA32ED8}"/>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74EE110-4344-4F52-A647-018872E82CB7}"/>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8D380D3-EEA7-40C1-B43D-07CD1E39FD9A}"/>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58724384-2A2C-43ED-8941-9540034BD8C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0ACFEA-6181-41EB-8BED-A51527F7C02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F11BAF15-78AF-4795-B4FC-753D1EF9E02E}"/>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050C95F-629C-490C-8BAC-78DABCD855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A5A19A85-9EC7-455C-8DD6-187CB92EDEE4}"/>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A7240E26-80CD-41EC-B8BB-D59466F37C28}"/>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DC3978A-C5FA-42C9-8D7B-F6438BA6096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24388F42-C696-4539-BD00-F21F87F844EA}"/>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1148E84D-1A6D-4271-8A0A-660F1B15D12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32B5DA5F-B400-4F36-B83F-421F78931480}"/>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xmlns="" id="{044EE669-9E4C-4CA7-A3A7-33BC296CAA71}"/>
              </a:ext>
            </a:extLst>
          </p:cNvPr>
          <p:cNvGrpSpPr/>
          <p:nvPr userDrawn="1"/>
        </p:nvGrpSpPr>
        <p:grpSpPr>
          <a:xfrm rot="15730005">
            <a:off x="10036530" y="262594"/>
            <a:ext cx="983575" cy="1226175"/>
            <a:chOff x="8411919" y="701065"/>
            <a:chExt cx="2800065" cy="3490702"/>
          </a:xfrm>
        </p:grpSpPr>
        <p:cxnSp>
          <p:nvCxnSpPr>
            <p:cNvPr id="32" name="Straight Connector 31">
              <a:extLst>
                <a:ext uri="{FF2B5EF4-FFF2-40B4-BE49-F238E27FC236}">
                  <a16:creationId xmlns:a16="http://schemas.microsoft.com/office/drawing/2014/main" xmlns="" id="{0EC4FCD0-D80E-4BDE-A5CD-8F0BC7673FD2}"/>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CA6BF7A-2F64-4D37-A80A-A731FAAE69BE}"/>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7D40FFE-6973-4966-BE8A-2C8BFC6DED2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8D0628B-4C25-405C-B92F-967A2F552D5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555B7347-0448-457F-8A6E-209E78A2212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91F3020F-2980-43D8-A6E1-A1C268398A2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362F092F-EF39-4548-B871-05F5F502CCB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36979FA-828A-48D4-9C8B-6F50EEDAC5A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50A29C4-0BDC-4C57-A752-FBD4848DD6D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6195D661-139C-43DA-B191-64D4E3EB6F2C}"/>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4A0B6320-BEEA-4ED4-886F-54835A7A8DC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5F0C052C-0C49-45D2-95B4-EB71C530351C}"/>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A8C62899-030E-4CD7-8551-E8FB609D8372}"/>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F753D3BE-5268-47BB-88DC-D80B00614481}"/>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2E2C63B3-FEBC-4E81-A83F-442EFD970C61}"/>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9839260-DA6B-4278-8342-339E9D7EEA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1A9196E6-7FB0-4C52-A592-204D37882FDF}"/>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4F56BBE9-7A54-44FD-8960-0A51776C1430}"/>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7F9F36F4-C91F-4046-832E-002EF0AE5503}"/>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A7280801-44E2-40E6-9915-0A3ADC263647}"/>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43EA181D-8A90-4729-8E01-BAB32AE98160}"/>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89547D6E-9ECC-481E-83BB-010BB8DA42F1}"/>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xmlns="" id="{D17AD10F-453A-4E8D-AD1B-4B24EAEAFAD1}"/>
              </a:ext>
            </a:extLst>
          </p:cNvPr>
          <p:cNvGrpSpPr/>
          <p:nvPr userDrawn="1"/>
        </p:nvGrpSpPr>
        <p:grpSpPr>
          <a:xfrm rot="6889181">
            <a:off x="10412956" y="1601928"/>
            <a:ext cx="796471" cy="992922"/>
            <a:chOff x="8411919" y="701065"/>
            <a:chExt cx="2800065" cy="3490702"/>
          </a:xfrm>
        </p:grpSpPr>
        <p:cxnSp>
          <p:nvCxnSpPr>
            <p:cNvPr id="55" name="Straight Connector 54">
              <a:extLst>
                <a:ext uri="{FF2B5EF4-FFF2-40B4-BE49-F238E27FC236}">
                  <a16:creationId xmlns:a16="http://schemas.microsoft.com/office/drawing/2014/main" xmlns="" id="{FDD64DF2-DC03-4DA2-8ECD-92414187EC81}"/>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06570102-6A32-4B3B-906D-BD8943799E0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CC6062CC-F21A-41D5-B8B5-545A8428128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CB52F408-DC70-476B-A49E-0EC9DCC8A68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3A5B904B-857F-43D9-88E8-9889A777C56B}"/>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BEBCEDAA-E03D-4863-BBCD-A3499AB57842}"/>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D4D46D37-1080-4754-9469-9332FD8D44F1}"/>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525EE8BE-F561-4363-B07C-2A8568C849D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1CDEA6CE-6883-439C-90F3-B682651821D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C39EBADE-0038-4448-AE69-7A30F68146A9}"/>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DC478AC4-0F9A-4B28-B8AE-A5C3FC191FD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164C4057-53E5-4332-A8BC-0476466B17C2}"/>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F6E5EB65-4860-47A3-A636-1D5B4086EBE5}"/>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18726D1F-8E94-41C4-91B4-FE73F6CA4A22}"/>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8C5EE4BC-D4F2-4506-A3BC-1F492332090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FA371812-5AE7-41A7-8354-03341B0DD5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3B530347-4200-441B-ABAD-B145DCE83342}"/>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DE61C81E-2924-483B-81DE-205FCB7A445E}"/>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D324DC81-1E85-4D25-9885-81ACFF8EF9C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2F3CC859-CABB-414D-A81B-30AF7FDC405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EC5B7264-49F4-4210-9CA1-CF355D0959B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4FED197B-9A2F-4634-9DE3-0062A5B452DC}"/>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xmlns="" id="{5A6F875E-26AF-47EC-80DA-4A202F58A299}"/>
              </a:ext>
            </a:extLst>
          </p:cNvPr>
          <p:cNvGrpSpPr/>
          <p:nvPr userDrawn="1"/>
        </p:nvGrpSpPr>
        <p:grpSpPr>
          <a:xfrm rot="20334324">
            <a:off x="11027040" y="751132"/>
            <a:ext cx="1164960" cy="1452298"/>
            <a:chOff x="8411919" y="701065"/>
            <a:chExt cx="2800065" cy="3490702"/>
          </a:xfrm>
        </p:grpSpPr>
        <p:cxnSp>
          <p:nvCxnSpPr>
            <p:cNvPr id="78" name="Straight Connector 77">
              <a:extLst>
                <a:ext uri="{FF2B5EF4-FFF2-40B4-BE49-F238E27FC236}">
                  <a16:creationId xmlns:a16="http://schemas.microsoft.com/office/drawing/2014/main" xmlns="" id="{677BA5B5-C758-4877-800C-0C7E4D9CEBE4}"/>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A83A37C0-EC73-49DF-8FB5-5ECE4448FD6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B1BA5729-6339-4F12-87C6-59FE607335CD}"/>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A12BFEE7-A77F-4E6A-9E50-307AEE0A93E3}"/>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F402FDBD-1882-4637-A220-48C025A1952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1BB18570-115A-4B82-B5E8-DEFEE35E3640}"/>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B3A398FB-C068-4429-A23D-89DBCBB6FFF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2B571856-F9E7-4ED8-B06C-57DFF6B9CC0F}"/>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FA8CAEB4-E5DC-46B5-B31F-0CEF9684504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C1937CDF-54A0-4EB9-87AA-3A6F53380AA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EEC0EDC4-79A2-48AC-9C2F-EC89AA5AF40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2C7274A9-AD57-4BC8-9D3E-4444CD75C008}"/>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BCE58877-41A8-426A-A97C-C7E929F3EBE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6DEBC82F-0A62-4539-9DAC-1F7078C43F8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6A5A7A4C-C4AC-4031-8AE8-3C1D0B91DF2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73F73277-134F-4896-A41B-6121A44641EF}"/>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284486BE-FF72-4400-AED7-FC2F51FF896E}"/>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07E4E1DC-4629-41E4-881E-039F4A4E34F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BEBF3104-364F-4626-A5B8-05B4D1ADCA6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8EA45D2F-F00F-4129-99E1-0B7C1B4A45BE}"/>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96CA710A-0CE7-4CEF-B09B-27A332D9594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FCF51995-51FB-475E-94CD-AEE40B2178EE}"/>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xmlns="" id="{B0D5CCF4-AEE8-4235-B77C-72150C7B86A8}"/>
              </a:ext>
            </a:extLst>
          </p:cNvPr>
          <p:cNvGrpSpPr/>
          <p:nvPr userDrawn="1"/>
        </p:nvGrpSpPr>
        <p:grpSpPr>
          <a:xfrm rot="20334324">
            <a:off x="9037156" y="71664"/>
            <a:ext cx="753407" cy="737354"/>
            <a:chOff x="8411919" y="701065"/>
            <a:chExt cx="2800065" cy="3490702"/>
          </a:xfrm>
        </p:grpSpPr>
        <p:cxnSp>
          <p:nvCxnSpPr>
            <p:cNvPr id="101" name="Straight Connector 100">
              <a:extLst>
                <a:ext uri="{FF2B5EF4-FFF2-40B4-BE49-F238E27FC236}">
                  <a16:creationId xmlns:a16="http://schemas.microsoft.com/office/drawing/2014/main" xmlns="" id="{6666712C-D9DC-4E1B-B224-EE2C1109D35C}"/>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63352840-ABD4-47EF-ADD9-AA88424C913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9F6F136-D82F-4732-9A09-51877B30061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2357C639-5D19-43DF-9527-8D32F5DC8C97}"/>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69BA665B-04B0-4300-9EB4-1CFFE3ED45E8}"/>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EF1951ED-ABFB-4722-9F63-B0B27E2C299A}"/>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364E12DE-0E57-4B8F-A49C-688E0958E91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EE4BC377-B444-49A0-A473-E947787673A9}"/>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B6B46601-4F83-4893-8A97-6736B822C139}"/>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67EEF4EC-D9C6-4972-9B35-88DF77520A96}"/>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E2B4C8D5-FD70-44AE-8137-B0A8F4ACCEA6}"/>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EE403C5D-66B6-4B98-9623-F82EEB8A97A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2521883D-899C-437B-9424-C11E887F4C7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11EE4CB0-E6F1-4616-8CFD-ABC0841896B9}"/>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FD622344-682A-45AB-BDAC-D83955B30DB0}"/>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E3F36C3A-AAA2-43EC-A1CA-D5CCDC6E3589}"/>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AD7E67AE-8D68-43B6-A73E-4A33D1A25236}"/>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4CA0A232-916A-46A2-A7C1-987C261630A9}"/>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78AD056-AB72-4926-86BA-E77C4E1712F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7189B293-9518-480B-92F2-B3FD6AE4D625}"/>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39E57236-C826-4A70-BF3F-87A183C24D27}"/>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28F2DAEF-A763-4480-9B9B-5510A70DD6B4}"/>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xmlns="" id="{574C772B-1928-4597-8A34-F77909439262}"/>
              </a:ext>
            </a:extLst>
          </p:cNvPr>
          <p:cNvGrpSpPr/>
          <p:nvPr userDrawn="1"/>
        </p:nvGrpSpPr>
        <p:grpSpPr>
          <a:xfrm rot="19421998">
            <a:off x="9748081" y="1384230"/>
            <a:ext cx="717208" cy="701926"/>
            <a:chOff x="8411919" y="701065"/>
            <a:chExt cx="2800065" cy="3490702"/>
          </a:xfrm>
        </p:grpSpPr>
        <p:cxnSp>
          <p:nvCxnSpPr>
            <p:cNvPr id="124" name="Straight Connector 123">
              <a:extLst>
                <a:ext uri="{FF2B5EF4-FFF2-40B4-BE49-F238E27FC236}">
                  <a16:creationId xmlns:a16="http://schemas.microsoft.com/office/drawing/2014/main" xmlns="" id="{7089472D-6102-4681-8E55-2C5794EE4E05}"/>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45D7A623-A535-43CF-9E20-EB48163EBA0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84DDAD5E-B095-422F-B6CD-672CE6F954C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68204260-9189-46EB-869A-E95AE4088988}"/>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5B13CB03-7EDD-43E9-A3EE-08A70D250D4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24ACA07-2AC8-4301-AF7A-F872F5BCBF77}"/>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5E9DDC0C-BE86-40AC-BA9D-02E3CE7A15D8}"/>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04D754C4-75A5-4238-AA8C-BB7B243E723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1819C5E5-16FB-4BD7-ABFF-2AFB5E55E991}"/>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4C7A9859-4815-4EA4-8F65-F968C9FC849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57B13CD7-AC6F-456F-9E2D-A202EA93C04D}"/>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F2B697B7-B1AF-408B-A9B5-014F75EB3E91}"/>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AFF57946-E60E-4726-9F65-63637C96D9AC}"/>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7CB79018-A974-42C3-9327-9EE494BBBC1F}"/>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A027431D-F6A9-4475-92D1-2C456BFCECF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B510266C-E548-470A-8A98-08A02F3E2EE8}"/>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37175B15-68E2-4A5E-9813-8991CCF80A48}"/>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3A100DAD-AFB1-40DB-ADE7-B83F5DD8967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620490C3-05EB-4F8F-B133-39AC8E8CA87F}"/>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B64D449B-2D2F-4B3F-8257-1F8D0DD919E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7C287B58-6106-4047-BAA2-C3406DDB2596}"/>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9B63D3A8-33D6-4BC7-8CC9-857AAE669DC5}"/>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xmlns="" id="{17F06A6F-6318-483E-B452-C88B27C43350}"/>
              </a:ext>
            </a:extLst>
          </p:cNvPr>
          <p:cNvGrpSpPr/>
          <p:nvPr userDrawn="1"/>
        </p:nvGrpSpPr>
        <p:grpSpPr>
          <a:xfrm rot="19421998">
            <a:off x="9244413" y="1325575"/>
            <a:ext cx="458379" cy="448611"/>
            <a:chOff x="8411919" y="701065"/>
            <a:chExt cx="2800065" cy="3490702"/>
          </a:xfrm>
        </p:grpSpPr>
        <p:cxnSp>
          <p:nvCxnSpPr>
            <p:cNvPr id="147" name="Straight Connector 146">
              <a:extLst>
                <a:ext uri="{FF2B5EF4-FFF2-40B4-BE49-F238E27FC236}">
                  <a16:creationId xmlns:a16="http://schemas.microsoft.com/office/drawing/2014/main" xmlns="" id="{E91CD7AF-1692-4440-B8BA-E670A60CBCCA}"/>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1356FF31-B953-4F4E-B596-E60EA148FE19}"/>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5C49752A-D43C-45B6-993D-EA5E0844C9BB}"/>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B753FBDD-B18B-409C-A47A-F97D2E3F5EF6}"/>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61749067-1D7E-4678-B43D-843D42744BF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BB90CE84-57B1-4386-B44F-156E4FFC61CD}"/>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15B6C08B-4B3D-4F15-9BA5-AB40A1E1F85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BC1DF333-9292-43D8-96FF-D38D03FC80C0}"/>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DC4CB3EA-34E0-4265-818A-640BBCAED2D6}"/>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885D7418-DA23-4D62-ADDA-A33D8629D46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7DA01C98-3668-44DC-BD8A-21C1F9B9CC2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xmlns="" id="{77874D64-B6D5-4B26-9D31-C32312A1FDF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xmlns="" id="{67A0BDD8-5F2F-4871-AC80-15065F48B7B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xmlns="" id="{774FF47B-975B-495B-AFA7-626EA3CB0BC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xmlns="" id="{9979DDAC-383E-484D-AD43-6040954E5D53}"/>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xmlns="" id="{5E20253B-FE44-45FD-9073-793A2ACD306A}"/>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xmlns="" id="{4A967840-EB8D-4A8D-9023-BA05C472301C}"/>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xmlns="" id="{5BFA0587-ECDE-4476-B6DA-8C1636CCCB86}"/>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xmlns="" id="{9332D652-2851-49FA-9380-17419EF0B2E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xmlns="" id="{0AB93698-E5DF-418F-84ED-95993EFBD67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7253BEA4-85D6-4559-8CD4-CD651FA044B2}"/>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xmlns="" id="{33186F57-FF32-469C-8E8F-0D5A121C0D09}"/>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xmlns="" id="{B39A1B71-4BFB-417F-8ADF-A50673257A72}"/>
              </a:ext>
            </a:extLst>
          </p:cNvPr>
          <p:cNvGrpSpPr/>
          <p:nvPr userDrawn="1"/>
        </p:nvGrpSpPr>
        <p:grpSpPr>
          <a:xfrm rot="19421998">
            <a:off x="10765083" y="43767"/>
            <a:ext cx="412730" cy="403935"/>
            <a:chOff x="8411919" y="701065"/>
            <a:chExt cx="2800065" cy="3490702"/>
          </a:xfrm>
        </p:grpSpPr>
        <p:cxnSp>
          <p:nvCxnSpPr>
            <p:cNvPr id="170" name="Straight Connector 169">
              <a:extLst>
                <a:ext uri="{FF2B5EF4-FFF2-40B4-BE49-F238E27FC236}">
                  <a16:creationId xmlns:a16="http://schemas.microsoft.com/office/drawing/2014/main" xmlns="" id="{F5970A27-55A6-4D07-8C70-C55D06337EBD}"/>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xmlns="" id="{E83ABF58-61A0-409C-A57E-EA1E39EFB77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xmlns="" id="{A072E919-222D-4E11-9FBF-4092D8A0EAF7}"/>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B669C07E-C483-453C-AAEC-C3FBEDB040FD}"/>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xmlns="" id="{344DE8EA-742F-48A6-BEBC-F6781301EDE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xmlns="" id="{16CB3F9E-2089-4472-92AB-7C98031C056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xmlns="" id="{70B846A2-CA79-4A17-A686-E022D57453C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xmlns="" id="{719E7FB7-9E8D-44B6-8718-865071D5016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1D0C8432-AFF4-4746-83E6-40A3AD7EBAED}"/>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E4C7F024-C3FD-44DA-B543-9D4C33842F0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1DFA92C-51B2-4F6C-AE96-147198D89D7A}"/>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1F9FB3DC-4DAF-4AAE-9F4C-EFB7B0B94E6F}"/>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9FEA2574-D8E8-4BE5-9DEF-F08B7AF24CBB}"/>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C142A40-9738-4197-9048-6E3CE282293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DA05D9C8-371D-4CB4-967D-A728CB6DE2B8}"/>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9EB1DF40-1EA3-479A-8E44-C460A09111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9194C8E4-D8F1-4623-8319-FC3C7547D1E9}"/>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C2521ABC-062E-4457-999D-4BC3DE953E87}"/>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994EDE13-F833-42D7-A127-BB45FBFCB58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xmlns="" id="{76DD19A0-42AC-4680-A070-B7D26A7ECB8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xmlns="" id="{4823B065-A184-4DE8-A2E9-BD9454771D9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xmlns="" id="{06A0FAEF-9B32-47C8-BD6B-48A2993CE36A}"/>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2" name="Rectangle 191">
            <a:extLst>
              <a:ext uri="{FF2B5EF4-FFF2-40B4-BE49-F238E27FC236}">
                <a16:creationId xmlns:a16="http://schemas.microsoft.com/office/drawing/2014/main" xmlns="" id="{6C54488B-4AA8-4A29-9071-60D6AF00DA6E}"/>
              </a:ext>
            </a:extLst>
          </p:cNvPr>
          <p:cNvSpPr/>
          <p:nvPr userDrawn="1"/>
        </p:nvSpPr>
        <p:spPr>
          <a:xfrm>
            <a:off x="11445923" y="0"/>
            <a:ext cx="373038" cy="25522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Rectangle 192">
            <a:extLst>
              <a:ext uri="{FF2B5EF4-FFF2-40B4-BE49-F238E27FC236}">
                <a16:creationId xmlns:a16="http://schemas.microsoft.com/office/drawing/2014/main" xmlns="" id="{6AA5F804-B564-42DA-88D6-915FE7EFD1E7}"/>
              </a:ext>
            </a:extLst>
          </p:cNvPr>
          <p:cNvSpPr/>
          <p:nvPr userDrawn="1"/>
        </p:nvSpPr>
        <p:spPr>
          <a:xfrm>
            <a:off x="11818961" y="0"/>
            <a:ext cx="373038" cy="255228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8521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90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824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0750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1" r:id="rId1"/>
    <p:sldLayoutId id="2147483737" r:id="rId2"/>
    <p:sldLayoutId id="2147483739" r:id="rId3"/>
    <p:sldLayoutId id="2147483736" r:id="rId4"/>
    <p:sldLayoutId id="2147483740" r:id="rId5"/>
    <p:sldLayoutId id="2147483743" r:id="rId6"/>
    <p:sldLayoutId id="2147483741" r:id="rId7"/>
    <p:sldLayoutId id="2147483742" r:id="rId8"/>
    <p:sldLayoutId id="2147483738" r:id="rId9"/>
    <p:sldLayoutId id="2147483746" r:id="rId10"/>
    <p:sldLayoutId id="2147483748"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35000" b="-35000"/>
          </a:stretch>
        </a:blipFill>
        <a:effectLst/>
      </p:bgPr>
    </p:bg>
    <p:spTree>
      <p:nvGrpSpPr>
        <p:cNvPr id="1" name=""/>
        <p:cNvGrpSpPr/>
        <p:nvPr/>
      </p:nvGrpSpPr>
      <p:grpSpPr>
        <a:xfrm>
          <a:off x="0" y="0"/>
          <a:ext cx="0" cy="0"/>
          <a:chOff x="0" y="0"/>
          <a:chExt cx="0" cy="0"/>
        </a:xfrm>
      </p:grpSpPr>
      <p:pic>
        <p:nvPicPr>
          <p:cNvPr id="163" name="Image 1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811" y="962527"/>
            <a:ext cx="5173454" cy="1983804"/>
          </a:xfrm>
          <a:prstGeom prst="rect">
            <a:avLst/>
          </a:prstGeom>
        </p:spPr>
      </p:pic>
      <p:sp>
        <p:nvSpPr>
          <p:cNvPr id="9" name="Rectangle à coins arrondis 8"/>
          <p:cNvSpPr/>
          <p:nvPr/>
        </p:nvSpPr>
        <p:spPr>
          <a:xfrm>
            <a:off x="1331496" y="3985146"/>
            <a:ext cx="9176084" cy="13374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1217730" y="4299019"/>
            <a:ext cx="9403616" cy="769441"/>
          </a:xfrm>
          <a:prstGeom prst="rect">
            <a:avLst/>
          </a:prstGeom>
        </p:spPr>
        <p:txBody>
          <a:bodyPr wrap="square">
            <a:spAutoFit/>
          </a:bodyPr>
          <a:lstStyle/>
          <a:p>
            <a:pPr algn="ctr"/>
            <a:r>
              <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dobe Gothic Std B" pitchFamily="34" charset="-128"/>
                <a:ea typeface="Adobe Gothic Std B" pitchFamily="34" charset="-128"/>
              </a:rPr>
              <a:t>Systèmes de traitement des eaux</a:t>
            </a:r>
          </a:p>
        </p:txBody>
      </p:sp>
      <p:pic>
        <p:nvPicPr>
          <p:cNvPr id="6" name="Image 5">
            <a:extLst>
              <a:ext uri="{FF2B5EF4-FFF2-40B4-BE49-F238E27FC236}">
                <a16:creationId xmlns:a16="http://schemas.microsoft.com/office/drawing/2014/main" xmlns="" id="{FC33F056-B960-4BDA-AEC2-C16CDBF249DD}"/>
              </a:ext>
            </a:extLst>
          </p:cNvPr>
          <p:cNvPicPr/>
          <p:nvPr/>
        </p:nvPicPr>
        <p:blipFill rotWithShape="1">
          <a:blip r:embed="rId4">
            <a:extLst>
              <a:ext uri="{28A0092B-C50C-407E-A947-70E740481C1C}">
                <a14:useLocalDpi xmlns:a14="http://schemas.microsoft.com/office/drawing/2010/main" val="0"/>
              </a:ext>
            </a:extLst>
          </a:blip>
          <a:srcRect l="47052"/>
          <a:stretch/>
        </p:blipFill>
        <p:spPr bwMode="auto">
          <a:xfrm>
            <a:off x="198049" y="6024282"/>
            <a:ext cx="1845904" cy="833718"/>
          </a:xfrm>
          <a:prstGeom prst="rect">
            <a:avLst/>
          </a:prstGeom>
          <a:noFill/>
          <a:ln>
            <a:noFill/>
          </a:ln>
        </p:spPr>
      </p:pic>
    </p:spTree>
    <p:extLst>
      <p:ext uri="{BB962C8B-B14F-4D97-AF65-F5344CB8AC3E}">
        <p14:creationId xmlns:p14="http://schemas.microsoft.com/office/powerpoint/2010/main" val="403247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 name="Espace réservé pour une image  1"/>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6164106" y="1866900"/>
            <a:ext cx="5907444" cy="3775137"/>
          </a:xfrm>
          <a:prstGeom prst="rect">
            <a:avLst/>
          </a:prstGeom>
          <a:ln>
            <a:noFill/>
          </a:ln>
          <a:effectLst>
            <a:softEdge rad="112500"/>
          </a:effectLst>
        </p:spPr>
      </p:pic>
      <p:sp>
        <p:nvSpPr>
          <p:cNvPr id="5" name="Text Placeholder 10">
            <a:extLst>
              <a:ext uri="{FF2B5EF4-FFF2-40B4-BE49-F238E27FC236}">
                <a16:creationId xmlns:a16="http://schemas.microsoft.com/office/drawing/2014/main" xmlns="" id="{7D129851-8755-4599-9F04-3F3F9B0109F9}"/>
              </a:ext>
            </a:extLst>
          </p:cNvPr>
          <p:cNvSpPr txBox="1">
            <a:spLocks/>
          </p:cNvSpPr>
          <p:nvPr/>
        </p:nvSpPr>
        <p:spPr>
          <a:xfrm>
            <a:off x="150125" y="705178"/>
            <a:ext cx="5841241" cy="542760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000" b="1" dirty="0">
                <a:solidFill>
                  <a:schemeClr val="bg1"/>
                </a:solidFill>
                <a:latin typeface="Century Gothic" pitchFamily="34" charset="0"/>
              </a:rPr>
              <a:t>L’eau joue de nombreux rôles dans l’industrie pharmaceutique. Il existe justement deux       types d’eau les plus utilisées : l’eau purifiée    vrac (EPUv) et l’eau pour préparation               injectable vrac (EPPIv). Pour préparer l’eau à usage pharmaceutique, on peut se servir de nombreuses techniques notamment                 l’échange d’ions, l’osmose inverse et </a:t>
            </a:r>
            <a:r>
              <a:rPr lang="fr-FR" sz="1900" b="1" dirty="0">
                <a:solidFill>
                  <a:schemeClr val="bg1"/>
                </a:solidFill>
                <a:latin typeface="Century Gothic" pitchFamily="34" charset="0"/>
              </a:rPr>
              <a:t>l’électro</a:t>
            </a:r>
            <a:r>
              <a:rPr lang="fr-FR" sz="2000" b="1" dirty="0">
                <a:solidFill>
                  <a:schemeClr val="bg1"/>
                </a:solidFill>
                <a:latin typeface="Century Gothic" pitchFamily="34" charset="0"/>
              </a:rPr>
              <a:t>-déionisation.</a:t>
            </a:r>
            <a:endParaRPr lang="fr-BE" sz="2000" b="1" dirty="0">
              <a:solidFill>
                <a:schemeClr val="bg1"/>
              </a:solidFill>
              <a:latin typeface="Century Gothic" pitchFamily="34" charset="0"/>
            </a:endParaRPr>
          </a:p>
          <a:p>
            <a:pPr marL="0" indent="0">
              <a:buNone/>
            </a:pPr>
            <a:endParaRPr lang="fr-BE" sz="2000" b="1" dirty="0">
              <a:solidFill>
                <a:schemeClr val="bg1"/>
              </a:solidFill>
              <a:latin typeface="Century Gothic" pitchFamily="34" charset="0"/>
            </a:endParaRPr>
          </a:p>
        </p:txBody>
      </p:sp>
      <p:sp>
        <p:nvSpPr>
          <p:cNvPr id="7" name="TextBox 3">
            <a:extLst>
              <a:ext uri="{FF2B5EF4-FFF2-40B4-BE49-F238E27FC236}">
                <a16:creationId xmlns:a16="http://schemas.microsoft.com/office/drawing/2014/main" xmlns="" id="{948A2979-A456-4286-B8FC-8FF4C0C58EFD}"/>
              </a:ext>
            </a:extLst>
          </p:cNvPr>
          <p:cNvSpPr txBox="1"/>
          <p:nvPr/>
        </p:nvSpPr>
        <p:spPr>
          <a:xfrm>
            <a:off x="6470431" y="336590"/>
            <a:ext cx="5697990" cy="584775"/>
          </a:xfrm>
          <a:prstGeom prst="rect">
            <a:avLst/>
          </a:prstGeom>
          <a:noFill/>
        </p:spPr>
        <p:txBody>
          <a:bodyPr wrap="square" rtlCol="0" anchor="ctr">
            <a:spAutoFit/>
          </a:bodyPr>
          <a:lstStyle/>
          <a:p>
            <a:r>
              <a:rPr lang="fr-BE" sz="3200" b="1" dirty="0">
                <a:solidFill>
                  <a:schemeClr val="accent2"/>
                </a:solidFill>
                <a:latin typeface="Century Gothic" pitchFamily="34" charset="0"/>
              </a:rPr>
              <a:t>PHARMACEUTIQUE</a:t>
            </a:r>
          </a:p>
        </p:txBody>
      </p:sp>
    </p:spTree>
    <p:extLst>
      <p:ext uri="{BB962C8B-B14F-4D97-AF65-F5344CB8AC3E}">
        <p14:creationId xmlns:p14="http://schemas.microsoft.com/office/powerpoint/2010/main" val="2003487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Espace réservé pour une image  1"/>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3526" r="9258"/>
          <a:stretch/>
        </p:blipFill>
        <p:spPr>
          <a:xfrm>
            <a:off x="0" y="1600200"/>
            <a:ext cx="6262922" cy="4086012"/>
          </a:xfrm>
          <a:prstGeom prst="rect">
            <a:avLst/>
          </a:prstGeom>
          <a:ln>
            <a:noFill/>
          </a:ln>
          <a:effectLst>
            <a:softEdge rad="112500"/>
          </a:effectLst>
        </p:spPr>
      </p:pic>
      <p:sp>
        <p:nvSpPr>
          <p:cNvPr id="3" name="Rectangle 2"/>
          <p:cNvSpPr/>
          <p:nvPr/>
        </p:nvSpPr>
        <p:spPr>
          <a:xfrm>
            <a:off x="6115050" y="0"/>
            <a:ext cx="60769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ext Placeholder 10">
            <a:extLst>
              <a:ext uri="{FF2B5EF4-FFF2-40B4-BE49-F238E27FC236}">
                <a16:creationId xmlns:a16="http://schemas.microsoft.com/office/drawing/2014/main" xmlns="" id="{7D129851-8755-4599-9F04-3F3F9B0109F9}"/>
              </a:ext>
            </a:extLst>
          </p:cNvPr>
          <p:cNvSpPr txBox="1">
            <a:spLocks/>
          </p:cNvSpPr>
          <p:nvPr/>
        </p:nvSpPr>
        <p:spPr>
          <a:xfrm>
            <a:off x="6262920" y="781706"/>
            <a:ext cx="5757629" cy="542760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000" b="1" dirty="0">
                <a:solidFill>
                  <a:schemeClr val="bg1"/>
                </a:solidFill>
                <a:latin typeface="Century Gothic" pitchFamily="34" charset="0"/>
              </a:rPr>
              <a:t>Pour les installations de traitement   ou de re-cyclage des eaux industrielles. Le procédé, permet de traiter des effluents contenant de la DCO (Demande Chimique en Oxygène) dure ou soluble. Ce procédé innovant est particulièrement adapté pour les micropolluants (Normes RSDE), les résidus médicamenteux, perturbateurs endocriniens, produits phytosanitaires…</a:t>
            </a:r>
            <a:endParaRPr lang="fr-BE" sz="2000" b="1" dirty="0">
              <a:solidFill>
                <a:schemeClr val="bg1"/>
              </a:solidFill>
              <a:latin typeface="Century Gothic" pitchFamily="34" charset="0"/>
            </a:endParaRPr>
          </a:p>
          <a:p>
            <a:pPr marL="0" indent="0">
              <a:buNone/>
            </a:pPr>
            <a:endParaRPr lang="fr-BE" sz="2400" b="1" dirty="0">
              <a:solidFill>
                <a:schemeClr val="bg1"/>
              </a:solidFill>
              <a:latin typeface="Century Gothic" pitchFamily="34" charset="0"/>
            </a:endParaRPr>
          </a:p>
        </p:txBody>
      </p:sp>
      <p:sp>
        <p:nvSpPr>
          <p:cNvPr id="7" name="TextBox 3">
            <a:extLst>
              <a:ext uri="{FF2B5EF4-FFF2-40B4-BE49-F238E27FC236}">
                <a16:creationId xmlns:a16="http://schemas.microsoft.com/office/drawing/2014/main" xmlns="" id="{948A2979-A456-4286-B8FC-8FF4C0C58EFD}"/>
              </a:ext>
            </a:extLst>
          </p:cNvPr>
          <p:cNvSpPr txBox="1"/>
          <p:nvPr/>
        </p:nvSpPr>
        <p:spPr>
          <a:xfrm>
            <a:off x="374431" y="185618"/>
            <a:ext cx="5697990" cy="1077218"/>
          </a:xfrm>
          <a:prstGeom prst="rect">
            <a:avLst/>
          </a:prstGeom>
          <a:noFill/>
        </p:spPr>
        <p:txBody>
          <a:bodyPr wrap="square" rtlCol="0" anchor="ctr">
            <a:spAutoFit/>
          </a:bodyPr>
          <a:lstStyle/>
          <a:p>
            <a:r>
              <a:rPr lang="fr-BE" sz="3200" b="1" dirty="0">
                <a:solidFill>
                  <a:schemeClr val="accent3"/>
                </a:solidFill>
                <a:latin typeface="Century Gothic" pitchFamily="34" charset="0"/>
              </a:rPr>
              <a:t>Recyclage des eaux industrielles</a:t>
            </a:r>
            <a:endParaRPr lang="fr-FR" altLang="fr-FR" sz="3200" b="1" dirty="0">
              <a:solidFill>
                <a:schemeClr val="accent3"/>
              </a:solidFill>
              <a:latin typeface="Century Gothic" pitchFamily="34" charset="0"/>
            </a:endParaRPr>
          </a:p>
        </p:txBody>
      </p:sp>
    </p:spTree>
    <p:extLst>
      <p:ext uri="{BB962C8B-B14F-4D97-AF65-F5344CB8AC3E}">
        <p14:creationId xmlns:p14="http://schemas.microsoft.com/office/powerpoint/2010/main" val="4062693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13">
            <a:extLst>
              <a:ext uri="{FF2B5EF4-FFF2-40B4-BE49-F238E27FC236}">
                <a16:creationId xmlns:a16="http://schemas.microsoft.com/office/drawing/2014/main" xmlns="" id="{F61B7451-E002-4FB0-9C16-C8B37A6BDCE5}"/>
              </a:ext>
            </a:extLst>
          </p:cNvPr>
          <p:cNvSpPr txBox="1">
            <a:spLocks/>
          </p:cNvSpPr>
          <p:nvPr/>
        </p:nvSpPr>
        <p:spPr>
          <a:xfrm>
            <a:off x="0" y="5045277"/>
            <a:ext cx="7206018" cy="911194"/>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4800" b="1" dirty="0">
                <a:solidFill>
                  <a:srgbClr val="00B0F0"/>
                </a:solidFill>
                <a:effectLst>
                  <a:innerShdw blurRad="63500" dist="50800" dir="13500000">
                    <a:prstClr val="black">
                      <a:alpha val="50000"/>
                    </a:prstClr>
                  </a:innerShdw>
                </a:effectLst>
                <a:latin typeface="Century Gothic" pitchFamily="34" charset="0"/>
                <a:cs typeface="Arial" pitchFamily="34" charset="0"/>
              </a:rPr>
              <a:t>Unités</a:t>
            </a:r>
            <a:r>
              <a:rPr lang="en-US" sz="4400" b="1" dirty="0">
                <a:solidFill>
                  <a:srgbClr val="00B0F0"/>
                </a:solidFill>
                <a:effectLst>
                  <a:innerShdw blurRad="63500" dist="50800" dir="13500000">
                    <a:prstClr val="black">
                      <a:alpha val="50000"/>
                    </a:prstClr>
                  </a:innerShdw>
                </a:effectLst>
                <a:latin typeface="Century Gothic" pitchFamily="34" charset="0"/>
                <a:cs typeface="Arial" pitchFamily="34" charset="0"/>
              </a:rPr>
              <a:t>  En </a:t>
            </a:r>
            <a:r>
              <a:rPr lang="en-US" altLang="ko-KR" sz="4400" b="1" dirty="0">
                <a:solidFill>
                  <a:srgbClr val="00B0F0"/>
                </a:solidFill>
                <a:effectLst>
                  <a:innerShdw blurRad="63500" dist="50800" dir="13500000">
                    <a:prstClr val="black">
                      <a:alpha val="50000"/>
                    </a:prstClr>
                  </a:innerShdw>
                </a:effectLst>
                <a:latin typeface="Century Gothic" pitchFamily="34" charset="0"/>
                <a:cs typeface="Arial" pitchFamily="34" charset="0"/>
              </a:rPr>
              <a:t>Container</a:t>
            </a:r>
          </a:p>
        </p:txBody>
      </p:sp>
      <p:sp>
        <p:nvSpPr>
          <p:cNvPr id="13" name="자유형: 도형 27">
            <a:extLst>
              <a:ext uri="{FF2B5EF4-FFF2-40B4-BE49-F238E27FC236}">
                <a16:creationId xmlns:a16="http://schemas.microsoft.com/office/drawing/2014/main" xmlns="" id="{5C6DA5C3-7B78-4621-AEF8-559F8E50A6DB}"/>
              </a:ext>
            </a:extLst>
          </p:cNvPr>
          <p:cNvSpPr/>
          <p:nvPr/>
        </p:nvSpPr>
        <p:spPr>
          <a:xfrm>
            <a:off x="10755082" y="1558843"/>
            <a:ext cx="1436918" cy="2386152"/>
          </a:xfrm>
          <a:custGeom>
            <a:avLst/>
            <a:gdLst>
              <a:gd name="connsiteX0" fmla="*/ 1193076 w 1436918"/>
              <a:gd name="connsiteY0" fmla="*/ 0 h 2386152"/>
              <a:gd name="connsiteX1" fmla="*/ 1436918 w 1436918"/>
              <a:gd name="connsiteY1" fmla="*/ 243842 h 2386152"/>
              <a:gd name="connsiteX2" fmla="*/ 1436918 w 1436918"/>
              <a:gd name="connsiteY2" fmla="*/ 2142310 h 2386152"/>
              <a:gd name="connsiteX3" fmla="*/ 1193076 w 1436918"/>
              <a:gd name="connsiteY3" fmla="*/ 2386152 h 2386152"/>
              <a:gd name="connsiteX4" fmla="*/ 0 w 1436918"/>
              <a:gd name="connsiteY4" fmla="*/ 1193076 h 2386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2386152">
                <a:moveTo>
                  <a:pt x="1193076" y="0"/>
                </a:moveTo>
                <a:lnTo>
                  <a:pt x="1436918" y="243842"/>
                </a:lnTo>
                <a:lnTo>
                  <a:pt x="1436918" y="2142310"/>
                </a:lnTo>
                <a:lnTo>
                  <a:pt x="1193076" y="2386152"/>
                </a:lnTo>
                <a:lnTo>
                  <a:pt x="0" y="1193076"/>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자유형: 도형 30">
            <a:extLst>
              <a:ext uri="{FF2B5EF4-FFF2-40B4-BE49-F238E27FC236}">
                <a16:creationId xmlns:a16="http://schemas.microsoft.com/office/drawing/2014/main" xmlns="" id="{2C268D95-6831-4266-B85D-064EBE9CA51C}"/>
              </a:ext>
            </a:extLst>
          </p:cNvPr>
          <p:cNvSpPr/>
          <p:nvPr/>
        </p:nvSpPr>
        <p:spPr>
          <a:xfrm>
            <a:off x="8155574"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자유형: 도형 34">
            <a:extLst>
              <a:ext uri="{FF2B5EF4-FFF2-40B4-BE49-F238E27FC236}">
                <a16:creationId xmlns:a16="http://schemas.microsoft.com/office/drawing/2014/main" xmlns="" id="{6459F166-C1AE-49BD-A7FB-4CDE1C54BAAC}"/>
              </a:ext>
            </a:extLst>
          </p:cNvPr>
          <p:cNvSpPr/>
          <p:nvPr/>
        </p:nvSpPr>
        <p:spPr>
          <a:xfrm>
            <a:off x="10755082" y="2"/>
            <a:ext cx="1436918" cy="1393380"/>
          </a:xfrm>
          <a:custGeom>
            <a:avLst/>
            <a:gdLst>
              <a:gd name="connsiteX0" fmla="*/ 200304 w 1436918"/>
              <a:gd name="connsiteY0" fmla="*/ 0 h 1393380"/>
              <a:gd name="connsiteX1" fmla="*/ 1436918 w 1436918"/>
              <a:gd name="connsiteY1" fmla="*/ 0 h 1393380"/>
              <a:gd name="connsiteX2" fmla="*/ 1436918 w 1436918"/>
              <a:gd name="connsiteY2" fmla="*/ 1149538 h 1393380"/>
              <a:gd name="connsiteX3" fmla="*/ 1193076 w 1436918"/>
              <a:gd name="connsiteY3" fmla="*/ 1393380 h 1393380"/>
              <a:gd name="connsiteX4" fmla="*/ 0 w 1436918"/>
              <a:gd name="connsiteY4" fmla="*/ 200304 h 13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1393380">
                <a:moveTo>
                  <a:pt x="200304" y="0"/>
                </a:moveTo>
                <a:lnTo>
                  <a:pt x="1436918" y="0"/>
                </a:lnTo>
                <a:lnTo>
                  <a:pt x="1436918" y="1149538"/>
                </a:lnTo>
                <a:lnTo>
                  <a:pt x="1193076" y="1393380"/>
                </a:lnTo>
                <a:lnTo>
                  <a:pt x="0" y="200304"/>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자유형: 도형 35">
            <a:extLst>
              <a:ext uri="{FF2B5EF4-FFF2-40B4-BE49-F238E27FC236}">
                <a16:creationId xmlns:a16="http://schemas.microsoft.com/office/drawing/2014/main" xmlns="" id="{8657D5CE-DB48-4940-860E-BAB55C81C910}"/>
              </a:ext>
            </a:extLst>
          </p:cNvPr>
          <p:cNvSpPr/>
          <p:nvPr/>
        </p:nvSpPr>
        <p:spPr>
          <a:xfrm rot="10800000">
            <a:off x="6836223" y="546462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9" name="Espace réservé pour une image  8"/>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822" r="22207" b="10710"/>
          <a:stretch/>
        </p:blipFill>
        <p:spPr>
          <a:xfrm>
            <a:off x="5551710" y="2891256"/>
            <a:ext cx="3644538" cy="3666309"/>
          </a:xfrm>
        </p:spPr>
      </p:pic>
      <p:pic>
        <p:nvPicPr>
          <p:cNvPr id="2" name="Espace réservé pour une image  1"/>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7508" t="13542" r="4859" b="6252"/>
          <a:stretch/>
        </p:blipFill>
        <p:spPr>
          <a:xfrm>
            <a:off x="8274507" y="278688"/>
            <a:ext cx="3644538" cy="3666309"/>
          </a:xfrm>
        </p:spPr>
      </p:pic>
      <p:pic>
        <p:nvPicPr>
          <p:cNvPr id="6" name="Espace réservé pour une image  5"/>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3959" r="16905"/>
          <a:stretch/>
        </p:blipFill>
        <p:spPr>
          <a:xfrm>
            <a:off x="8155574" y="2891254"/>
            <a:ext cx="3644538" cy="3666309"/>
          </a:xfrm>
        </p:spPr>
      </p:pic>
      <p:sp>
        <p:nvSpPr>
          <p:cNvPr id="22" name="자유형: 도형 30">
            <a:extLst>
              <a:ext uri="{FF2B5EF4-FFF2-40B4-BE49-F238E27FC236}">
                <a16:creationId xmlns:a16="http://schemas.microsoft.com/office/drawing/2014/main" xmlns="" id="{2C268D95-6831-4266-B85D-064EBE9CA51C}"/>
              </a:ext>
            </a:extLst>
          </p:cNvPr>
          <p:cNvSpPr/>
          <p:nvPr/>
        </p:nvSpPr>
        <p:spPr>
          <a:xfrm>
            <a:off x="5527344"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23" name="Espace réservé pour une image  3"/>
          <p:cNvPicPr>
            <a:picLocks noChangeAspect="1"/>
          </p:cNvPicPr>
          <p:nvPr/>
        </p:nvPicPr>
        <p:blipFill rotWithShape="1">
          <a:blip r:embed="rId3">
            <a:extLst>
              <a:ext uri="{28A0092B-C50C-407E-A947-70E740481C1C}">
                <a14:useLocalDpi xmlns:a14="http://schemas.microsoft.com/office/drawing/2010/main" val="0"/>
              </a:ext>
            </a:extLst>
          </a:blip>
          <a:srcRect l="-885" t="2391" r="44734" b="1695"/>
          <a:stretch/>
        </p:blipFill>
        <p:spPr>
          <a:xfrm>
            <a:off x="2923480"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pic>
      <p:pic>
        <p:nvPicPr>
          <p:cNvPr id="7" name="Espace réservé pour une image  6"/>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22393" t="9431" r="26839" b="4984"/>
          <a:stretch/>
        </p:blipFill>
        <p:spPr/>
      </p:pic>
      <p:sp>
        <p:nvSpPr>
          <p:cNvPr id="24" name="자유형: 도형 30">
            <a:extLst>
              <a:ext uri="{FF2B5EF4-FFF2-40B4-BE49-F238E27FC236}">
                <a16:creationId xmlns:a16="http://schemas.microsoft.com/office/drawing/2014/main" xmlns="" id="{2C268D95-6831-4266-B85D-064EBE9CA51C}"/>
              </a:ext>
            </a:extLst>
          </p:cNvPr>
          <p:cNvSpPr/>
          <p:nvPr/>
        </p:nvSpPr>
        <p:spPr>
          <a:xfrm>
            <a:off x="2892893"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자유형: 도형 30">
            <a:extLst>
              <a:ext uri="{FF2B5EF4-FFF2-40B4-BE49-F238E27FC236}">
                <a16:creationId xmlns:a16="http://schemas.microsoft.com/office/drawing/2014/main" xmlns="" id="{2C268D95-6831-4266-B85D-064EBE9CA51C}"/>
              </a:ext>
            </a:extLst>
          </p:cNvPr>
          <p:cNvSpPr/>
          <p:nvPr/>
        </p:nvSpPr>
        <p:spPr>
          <a:xfrm>
            <a:off x="183424"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ectangle 28"/>
          <p:cNvSpPr/>
          <p:nvPr/>
        </p:nvSpPr>
        <p:spPr>
          <a:xfrm rot="18915598">
            <a:off x="-818592" y="717175"/>
            <a:ext cx="1571479" cy="1570866"/>
          </a:xfrm>
          <a:custGeom>
            <a:avLst/>
            <a:gdLst>
              <a:gd name="connsiteX0" fmla="*/ 0 w 1705971"/>
              <a:gd name="connsiteY0" fmla="*/ 0 h 1705971"/>
              <a:gd name="connsiteX1" fmla="*/ 1705971 w 1705971"/>
              <a:gd name="connsiteY1" fmla="*/ 0 h 1705971"/>
              <a:gd name="connsiteX2" fmla="*/ 1705971 w 1705971"/>
              <a:gd name="connsiteY2" fmla="*/ 1705971 h 1705971"/>
              <a:gd name="connsiteX3" fmla="*/ 0 w 1705971"/>
              <a:gd name="connsiteY3" fmla="*/ 1705971 h 1705971"/>
              <a:gd name="connsiteX4" fmla="*/ 0 w 1705971"/>
              <a:gd name="connsiteY4" fmla="*/ 0 h 1705971"/>
              <a:gd name="connsiteX0" fmla="*/ 0 w 1705971"/>
              <a:gd name="connsiteY0" fmla="*/ 0 h 1705971"/>
              <a:gd name="connsiteX1" fmla="*/ 1705971 w 1705971"/>
              <a:gd name="connsiteY1" fmla="*/ 0 h 1705971"/>
              <a:gd name="connsiteX2" fmla="*/ 1705971 w 1705971"/>
              <a:gd name="connsiteY2" fmla="*/ 1705971 h 1705971"/>
              <a:gd name="connsiteX3" fmla="*/ 0 w 1705971"/>
              <a:gd name="connsiteY3" fmla="*/ 1705971 h 1705971"/>
              <a:gd name="connsiteX4" fmla="*/ 0 w 1705971"/>
              <a:gd name="connsiteY4" fmla="*/ 0 h 1705971"/>
              <a:gd name="connsiteX0" fmla="*/ 0 w 1706584"/>
              <a:gd name="connsiteY0" fmla="*/ 0 h 1705971"/>
              <a:gd name="connsiteX1" fmla="*/ 1706584 w 1706584"/>
              <a:gd name="connsiteY1" fmla="*/ 135105 h 1705971"/>
              <a:gd name="connsiteX2" fmla="*/ 1705971 w 1706584"/>
              <a:gd name="connsiteY2" fmla="*/ 1705971 h 1705971"/>
              <a:gd name="connsiteX3" fmla="*/ 0 w 1706584"/>
              <a:gd name="connsiteY3" fmla="*/ 1705971 h 1705971"/>
              <a:gd name="connsiteX4" fmla="*/ 0 w 1706584"/>
              <a:gd name="connsiteY4" fmla="*/ 0 h 1705971"/>
              <a:gd name="connsiteX0" fmla="*/ 0 w 1706584"/>
              <a:gd name="connsiteY0" fmla="*/ 0 h 1705971"/>
              <a:gd name="connsiteX1" fmla="*/ 1706584 w 1706584"/>
              <a:gd name="connsiteY1" fmla="*/ 135105 h 1705971"/>
              <a:gd name="connsiteX2" fmla="*/ 1705971 w 1706584"/>
              <a:gd name="connsiteY2" fmla="*/ 1705971 h 1705971"/>
              <a:gd name="connsiteX3" fmla="*/ 135105 w 1706584"/>
              <a:gd name="connsiteY3" fmla="*/ 1705358 h 1705971"/>
              <a:gd name="connsiteX4" fmla="*/ 0 w 1706584"/>
              <a:gd name="connsiteY4" fmla="*/ 0 h 1705971"/>
              <a:gd name="connsiteX0" fmla="*/ 612655 w 1571479"/>
              <a:gd name="connsiteY0" fmla="*/ 894108 h 1570866"/>
              <a:gd name="connsiteX1" fmla="*/ 1571479 w 1571479"/>
              <a:gd name="connsiteY1" fmla="*/ 0 h 1570866"/>
              <a:gd name="connsiteX2" fmla="*/ 1570866 w 1571479"/>
              <a:gd name="connsiteY2" fmla="*/ 1570866 h 1570866"/>
              <a:gd name="connsiteX3" fmla="*/ 0 w 1571479"/>
              <a:gd name="connsiteY3" fmla="*/ 1570253 h 1570866"/>
              <a:gd name="connsiteX4" fmla="*/ 612655 w 1571479"/>
              <a:gd name="connsiteY4" fmla="*/ 894108 h 1570866"/>
              <a:gd name="connsiteX0" fmla="*/ 612655 w 1571479"/>
              <a:gd name="connsiteY0" fmla="*/ 894108 h 1570866"/>
              <a:gd name="connsiteX1" fmla="*/ 1571479 w 1571479"/>
              <a:gd name="connsiteY1" fmla="*/ 0 h 1570866"/>
              <a:gd name="connsiteX2" fmla="*/ 1570866 w 1571479"/>
              <a:gd name="connsiteY2" fmla="*/ 1570866 h 1570866"/>
              <a:gd name="connsiteX3" fmla="*/ 0 w 1571479"/>
              <a:gd name="connsiteY3" fmla="*/ 1570253 h 1570866"/>
              <a:gd name="connsiteX4" fmla="*/ 612655 w 1571479"/>
              <a:gd name="connsiteY4" fmla="*/ 894108 h 1570866"/>
              <a:gd name="connsiteX0" fmla="*/ 660951 w 1571479"/>
              <a:gd name="connsiteY0" fmla="*/ 903540 h 1570866"/>
              <a:gd name="connsiteX1" fmla="*/ 1571479 w 1571479"/>
              <a:gd name="connsiteY1" fmla="*/ 0 h 1570866"/>
              <a:gd name="connsiteX2" fmla="*/ 1570866 w 1571479"/>
              <a:gd name="connsiteY2" fmla="*/ 1570866 h 1570866"/>
              <a:gd name="connsiteX3" fmla="*/ 0 w 1571479"/>
              <a:gd name="connsiteY3" fmla="*/ 1570253 h 1570866"/>
              <a:gd name="connsiteX4" fmla="*/ 660951 w 1571479"/>
              <a:gd name="connsiteY4" fmla="*/ 903540 h 1570866"/>
              <a:gd name="connsiteX0" fmla="*/ 660951 w 1571479"/>
              <a:gd name="connsiteY0" fmla="*/ 903540 h 1570866"/>
              <a:gd name="connsiteX1" fmla="*/ 1571479 w 1571479"/>
              <a:gd name="connsiteY1" fmla="*/ 0 h 1570866"/>
              <a:gd name="connsiteX2" fmla="*/ 1570866 w 1571479"/>
              <a:gd name="connsiteY2" fmla="*/ 1570866 h 1570866"/>
              <a:gd name="connsiteX3" fmla="*/ 0 w 1571479"/>
              <a:gd name="connsiteY3" fmla="*/ 1570253 h 1570866"/>
              <a:gd name="connsiteX4" fmla="*/ 660951 w 1571479"/>
              <a:gd name="connsiteY4" fmla="*/ 903540 h 1570866"/>
              <a:gd name="connsiteX0" fmla="*/ 660951 w 1571479"/>
              <a:gd name="connsiteY0" fmla="*/ 903540 h 1570866"/>
              <a:gd name="connsiteX1" fmla="*/ 1571479 w 1571479"/>
              <a:gd name="connsiteY1" fmla="*/ 0 h 1570866"/>
              <a:gd name="connsiteX2" fmla="*/ 1570866 w 1571479"/>
              <a:gd name="connsiteY2" fmla="*/ 1570866 h 1570866"/>
              <a:gd name="connsiteX3" fmla="*/ 0 w 1571479"/>
              <a:gd name="connsiteY3" fmla="*/ 1570253 h 1570866"/>
              <a:gd name="connsiteX4" fmla="*/ 660951 w 1571479"/>
              <a:gd name="connsiteY4" fmla="*/ 903540 h 1570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479" h="1570866">
                <a:moveTo>
                  <a:pt x="660951" y="903540"/>
                </a:moveTo>
                <a:cubicBezTo>
                  <a:pt x="1111702" y="440850"/>
                  <a:pt x="1130422" y="472297"/>
                  <a:pt x="1571479" y="0"/>
                </a:cubicBezTo>
                <a:cubicBezTo>
                  <a:pt x="1571275" y="523622"/>
                  <a:pt x="1571070" y="1047244"/>
                  <a:pt x="1570866" y="1570866"/>
                </a:cubicBezTo>
                <a:lnTo>
                  <a:pt x="0" y="1570253"/>
                </a:lnTo>
                <a:lnTo>
                  <a:pt x="660951" y="903540"/>
                </a:lnTo>
                <a:close/>
              </a:path>
            </a:pathLst>
          </a:custGeom>
          <a:solidFill>
            <a:srgbClr val="00B0F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679797">
            <a:off x="-565074" y="1153232"/>
            <a:ext cx="4367741" cy="2691620"/>
          </a:xfrm>
          <a:prstGeom prst="rect">
            <a:avLst/>
          </a:prstGeom>
        </p:spPr>
      </p:pic>
      <p:sp>
        <p:nvSpPr>
          <p:cNvPr id="30" name="Rectangle 29"/>
          <p:cNvSpPr/>
          <p:nvPr/>
        </p:nvSpPr>
        <p:spPr>
          <a:xfrm rot="2588859">
            <a:off x="1213535" y="2035735"/>
            <a:ext cx="1567690" cy="309097"/>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32" name="Rectangle 31"/>
          <p:cNvSpPr/>
          <p:nvPr/>
        </p:nvSpPr>
        <p:spPr>
          <a:xfrm rot="2588859">
            <a:off x="-100685" y="3564284"/>
            <a:ext cx="1567690" cy="309097"/>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Tree>
    <p:extLst>
      <p:ext uri="{BB962C8B-B14F-4D97-AF65-F5344CB8AC3E}">
        <p14:creationId xmlns:p14="http://schemas.microsoft.com/office/powerpoint/2010/main" val="3398728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0611CF-FC22-4379-853B-AC3D95DBB15E}"/>
              </a:ext>
            </a:extLst>
          </p:cNvPr>
          <p:cNvSpPr/>
          <p:nvPr/>
        </p:nvSpPr>
        <p:spPr>
          <a:xfrm>
            <a:off x="0" y="0"/>
            <a:ext cx="670853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xmlns="" id="{785AFA23-8180-4E47-81B3-E754AA4FBB78}"/>
              </a:ext>
            </a:extLst>
          </p:cNvPr>
          <p:cNvGrpSpPr/>
          <p:nvPr/>
        </p:nvGrpSpPr>
        <p:grpSpPr>
          <a:xfrm>
            <a:off x="278778" y="6437983"/>
            <a:ext cx="6242338" cy="142202"/>
            <a:chOff x="3632040" y="5304907"/>
            <a:chExt cx="8559959" cy="137006"/>
          </a:xfrm>
        </p:grpSpPr>
        <p:grpSp>
          <p:nvGrpSpPr>
            <p:cNvPr id="11" name="Group 10">
              <a:extLst>
                <a:ext uri="{FF2B5EF4-FFF2-40B4-BE49-F238E27FC236}">
                  <a16:creationId xmlns:a16="http://schemas.microsoft.com/office/drawing/2014/main" xmlns="" id="{3448B566-5655-4FFA-A7BF-5A4DB467FC4C}"/>
                </a:ext>
              </a:extLst>
            </p:cNvPr>
            <p:cNvGrpSpPr/>
            <p:nvPr/>
          </p:nvGrpSpPr>
          <p:grpSpPr>
            <a:xfrm>
              <a:off x="3632040" y="5310936"/>
              <a:ext cx="4279981" cy="130977"/>
              <a:chOff x="11445923" y="0"/>
              <a:chExt cx="1119115" cy="2552282"/>
            </a:xfrm>
          </p:grpSpPr>
          <p:sp>
            <p:nvSpPr>
              <p:cNvPr id="16" name="Rectangle 15">
                <a:extLst>
                  <a:ext uri="{FF2B5EF4-FFF2-40B4-BE49-F238E27FC236}">
                    <a16:creationId xmlns:a16="http://schemas.microsoft.com/office/drawing/2014/main" xmlns="" id="{BD73106E-1504-44E4-93C3-7251F249B1BD}"/>
                  </a:ext>
                </a:extLst>
              </p:cNvPr>
              <p:cNvSpPr/>
              <p:nvPr/>
            </p:nvSpPr>
            <p:spPr>
              <a:xfrm>
                <a:off x="11818961" y="0"/>
                <a:ext cx="373038" cy="2552282"/>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xmlns="" id="{4DA80A20-7E76-4677-B1C4-837956DC50F2}"/>
                  </a:ext>
                </a:extLst>
              </p:cNvPr>
              <p:cNvSpPr/>
              <p:nvPr/>
            </p:nvSpPr>
            <p:spPr>
              <a:xfrm>
                <a:off x="11445923" y="0"/>
                <a:ext cx="373038" cy="2552282"/>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xmlns="" id="{76094F6A-A6CD-4DF6-9F3E-C44059BE6801}"/>
                  </a:ext>
                </a:extLst>
              </p:cNvPr>
              <p:cNvSpPr/>
              <p:nvPr/>
            </p:nvSpPr>
            <p:spPr>
              <a:xfrm>
                <a:off x="12192000" y="0"/>
                <a:ext cx="373038" cy="2552282"/>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2" name="Group 11">
              <a:extLst>
                <a:ext uri="{FF2B5EF4-FFF2-40B4-BE49-F238E27FC236}">
                  <a16:creationId xmlns:a16="http://schemas.microsoft.com/office/drawing/2014/main" xmlns="" id="{F989D586-919F-49B7-BBFA-8801B326B84E}"/>
                </a:ext>
              </a:extLst>
            </p:cNvPr>
            <p:cNvGrpSpPr/>
            <p:nvPr/>
          </p:nvGrpSpPr>
          <p:grpSpPr>
            <a:xfrm>
              <a:off x="7912018" y="5304907"/>
              <a:ext cx="4279981" cy="137006"/>
              <a:chOff x="11445923" y="0"/>
              <a:chExt cx="1119115" cy="2552282"/>
            </a:xfrm>
          </p:grpSpPr>
          <p:sp>
            <p:nvSpPr>
              <p:cNvPr id="13" name="Rectangle 12">
                <a:extLst>
                  <a:ext uri="{FF2B5EF4-FFF2-40B4-BE49-F238E27FC236}">
                    <a16:creationId xmlns:a16="http://schemas.microsoft.com/office/drawing/2014/main" xmlns="" id="{EA0312F7-E999-4E29-A392-F29C9CDB764C}"/>
                  </a:ext>
                </a:extLst>
              </p:cNvPr>
              <p:cNvSpPr/>
              <p:nvPr/>
            </p:nvSpPr>
            <p:spPr>
              <a:xfrm>
                <a:off x="11818961" y="0"/>
                <a:ext cx="373038" cy="2552282"/>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13">
                <a:extLst>
                  <a:ext uri="{FF2B5EF4-FFF2-40B4-BE49-F238E27FC236}">
                    <a16:creationId xmlns:a16="http://schemas.microsoft.com/office/drawing/2014/main" xmlns="" id="{08A30DAA-0F4A-4CFF-AA3C-AD7BCFE3BC32}"/>
                  </a:ext>
                </a:extLst>
              </p:cNvPr>
              <p:cNvSpPr/>
              <p:nvPr/>
            </p:nvSpPr>
            <p:spPr>
              <a:xfrm>
                <a:off x="11445923" y="0"/>
                <a:ext cx="373038" cy="2552282"/>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xmlns="" id="{8AF7194E-3828-4F9E-B007-AD078C1183C8}"/>
                  </a:ext>
                </a:extLst>
              </p:cNvPr>
              <p:cNvSpPr/>
              <p:nvPr/>
            </p:nvSpPr>
            <p:spPr>
              <a:xfrm>
                <a:off x="12192000" y="0"/>
                <a:ext cx="373038" cy="2552282"/>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19" name="TextBox 18">
            <a:extLst>
              <a:ext uri="{FF2B5EF4-FFF2-40B4-BE49-F238E27FC236}">
                <a16:creationId xmlns:a16="http://schemas.microsoft.com/office/drawing/2014/main" xmlns="" id="{C7067644-89F6-4C35-B91A-EE87490F5E65}"/>
              </a:ext>
            </a:extLst>
          </p:cNvPr>
          <p:cNvSpPr txBox="1"/>
          <p:nvPr/>
        </p:nvSpPr>
        <p:spPr>
          <a:xfrm>
            <a:off x="404933" y="282743"/>
            <a:ext cx="5898663" cy="6463308"/>
          </a:xfrm>
          <a:prstGeom prst="rect">
            <a:avLst/>
          </a:prstGeom>
          <a:noFill/>
        </p:spPr>
        <p:txBody>
          <a:bodyPr wrap="square" rtlCol="0">
            <a:spAutoFit/>
          </a:bodyPr>
          <a:lstStyle/>
          <a:p>
            <a:r>
              <a:rPr lang="fr-FR" b="1" dirty="0">
                <a:solidFill>
                  <a:srgbClr val="0070C0"/>
                </a:solidFill>
                <a:latin typeface="Century Gothic" pitchFamily="34" charset="0"/>
              </a:rPr>
              <a:t>Unité mobile de potabilisation de WATERTECH basée sur la technique de de l’osmose inverse elle est utilisée pour le traitement des eaux polluées et saumâtres de conduites, lacs, fleuves, puits et eaux de mer. Cette unité sert à éliminer: bactéries, produits dangereux et sels en excès, pour fournir une eau potable destinée aux services et à la consommation humaine.</a:t>
            </a:r>
          </a:p>
          <a:p>
            <a:r>
              <a:rPr lang="fr-FR" b="1" dirty="0">
                <a:solidFill>
                  <a:srgbClr val="0070C0"/>
                </a:solidFill>
                <a:latin typeface="Century Gothic" pitchFamily="34" charset="0"/>
              </a:rPr>
              <a:t>Les installations:</a:t>
            </a:r>
            <a:br>
              <a:rPr lang="fr-FR" b="1" dirty="0">
                <a:solidFill>
                  <a:srgbClr val="0070C0"/>
                </a:solidFill>
                <a:latin typeface="Century Gothic" pitchFamily="34" charset="0"/>
              </a:rPr>
            </a:br>
            <a:r>
              <a:rPr lang="fr-FR" b="1" dirty="0">
                <a:solidFill>
                  <a:srgbClr val="0070C0"/>
                </a:solidFill>
                <a:latin typeface="Century Gothic" pitchFamily="34" charset="0"/>
              </a:rPr>
              <a:t>Les installations de potabilisation sont réalisées dans des conteneurs  de 20 ou 40 pieds, ou bien séparées dans plusieurs conteneurs selon le débit d’eau potable requis. L’eau épurée peut être stockée dans un réservoir à l’intérieur du conteneur, dans un réservoir extérieur plus grand ou, encore, dans un réservoir situé dans un autre conteneur. Les pompes de relance de l’eau potable sont installées à l’intérieur du conteneur. Le conteneur est climatisé, isolé et peut</a:t>
            </a:r>
            <a:br>
              <a:rPr lang="fr-FR" b="1" dirty="0">
                <a:solidFill>
                  <a:srgbClr val="0070C0"/>
                </a:solidFill>
                <a:latin typeface="Century Gothic" pitchFamily="34" charset="0"/>
              </a:rPr>
            </a:br>
            <a:r>
              <a:rPr lang="fr-FR" b="1" dirty="0">
                <a:solidFill>
                  <a:srgbClr val="0070C0"/>
                </a:solidFill>
                <a:latin typeface="Century Gothic" pitchFamily="34" charset="0"/>
              </a:rPr>
              <a:t>être équipé d’un groupe électrogène ou de panneaux photovoltaïque ou simplement alimenté par le réseau.</a:t>
            </a:r>
          </a:p>
          <a:p>
            <a:endParaRPr lang="fr-FR" b="1" dirty="0">
              <a:solidFill>
                <a:schemeClr val="tx1">
                  <a:lumMod val="85000"/>
                  <a:lumOff val="15000"/>
                </a:schemeClr>
              </a:solidFill>
              <a:latin typeface="Century Gothic" pitchFamily="34" charset="0"/>
            </a:endParaRPr>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26455" t="9912" r="29700" b="9912"/>
          <a:stretch/>
        </p:blipFill>
        <p:spPr>
          <a:xfrm>
            <a:off x="6708531" y="0"/>
            <a:ext cx="5483469" cy="6858000"/>
          </a:xfrm>
          <a:prstGeom prst="rect">
            <a:avLst/>
          </a:prstGeom>
        </p:spPr>
      </p:pic>
    </p:spTree>
    <p:extLst>
      <p:ext uri="{BB962C8B-B14F-4D97-AF65-F5344CB8AC3E}">
        <p14:creationId xmlns:p14="http://schemas.microsoft.com/office/powerpoint/2010/main" val="3036633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p:cNvPicPr>
            <a:picLocks noChangeAspect="1"/>
          </p:cNvPicPr>
          <p:nvPr/>
        </p:nvPicPr>
        <p:blipFill rotWithShape="1">
          <a:blip r:embed="rId2">
            <a:extLst>
              <a:ext uri="{28A0092B-C50C-407E-A947-70E740481C1C}">
                <a14:useLocalDpi xmlns:a14="http://schemas.microsoft.com/office/drawing/2010/main" val="0"/>
              </a:ext>
            </a:extLst>
          </a:blip>
          <a:srcRect t="20762" b="4977"/>
          <a:stretch/>
        </p:blipFill>
        <p:spPr>
          <a:xfrm>
            <a:off x="-1" y="0"/>
            <a:ext cx="8373979" cy="6462486"/>
          </a:xfrm>
          <a:prstGeom prst="rect">
            <a:avLst/>
          </a:prstGeom>
        </p:spPr>
      </p:pic>
      <p:sp>
        <p:nvSpPr>
          <p:cNvPr id="17" name="Rectangle 16">
            <a:extLst>
              <a:ext uri="{FF2B5EF4-FFF2-40B4-BE49-F238E27FC236}">
                <a16:creationId xmlns:a16="http://schemas.microsoft.com/office/drawing/2014/main" xmlns="" id="{C781E7EF-B292-4EBC-947B-B05F0A1E82DD}"/>
              </a:ext>
            </a:extLst>
          </p:cNvPr>
          <p:cNvSpPr/>
          <p:nvPr/>
        </p:nvSpPr>
        <p:spPr>
          <a:xfrm>
            <a:off x="8644046" y="0"/>
            <a:ext cx="3547954"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37" name="Group 35">
            <a:extLst>
              <a:ext uri="{FF2B5EF4-FFF2-40B4-BE49-F238E27FC236}">
                <a16:creationId xmlns:a16="http://schemas.microsoft.com/office/drawing/2014/main" xmlns="" id="{47BFF0FC-DCAB-47B2-8C30-94BCD79923D1}"/>
              </a:ext>
            </a:extLst>
          </p:cNvPr>
          <p:cNvGrpSpPr/>
          <p:nvPr/>
        </p:nvGrpSpPr>
        <p:grpSpPr>
          <a:xfrm>
            <a:off x="6" y="6452961"/>
            <a:ext cx="8373972" cy="98964"/>
            <a:chOff x="3894329" y="5304904"/>
            <a:chExt cx="8297670" cy="137009"/>
          </a:xfrm>
        </p:grpSpPr>
        <p:grpSp>
          <p:nvGrpSpPr>
            <p:cNvPr id="38" name="Group 26">
              <a:extLst>
                <a:ext uri="{FF2B5EF4-FFF2-40B4-BE49-F238E27FC236}">
                  <a16:creationId xmlns:a16="http://schemas.microsoft.com/office/drawing/2014/main" xmlns="" id="{C77B777B-DEA8-4573-8596-03CD5CF4ACD7}"/>
                </a:ext>
              </a:extLst>
            </p:cNvPr>
            <p:cNvGrpSpPr/>
            <p:nvPr/>
          </p:nvGrpSpPr>
          <p:grpSpPr>
            <a:xfrm>
              <a:off x="3894329" y="5310936"/>
              <a:ext cx="4017698" cy="130977"/>
              <a:chOff x="11514504" y="0"/>
              <a:chExt cx="1050534" cy="2552282"/>
            </a:xfrm>
          </p:grpSpPr>
          <p:sp>
            <p:nvSpPr>
              <p:cNvPr id="43" name="Rectangle 42">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Rectangle 43">
                <a:extLst>
                  <a:ext uri="{FF2B5EF4-FFF2-40B4-BE49-F238E27FC236}">
                    <a16:creationId xmlns:a16="http://schemas.microsoft.com/office/drawing/2014/main" xmlns="" id="{8BC28E13-95D1-456C-9D5E-99C7C947E1E0}"/>
                  </a:ext>
                </a:extLst>
              </p:cNvPr>
              <p:cNvSpPr/>
              <p:nvPr/>
            </p:nvSpPr>
            <p:spPr>
              <a:xfrm>
                <a:off x="11514504" y="0"/>
                <a:ext cx="304457" cy="2552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9"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40" name="Rectangle 39">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Rectangle 40">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Rectangle 41">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49" name="Rectangle 48"/>
          <p:cNvSpPr/>
          <p:nvPr/>
        </p:nvSpPr>
        <p:spPr>
          <a:xfrm rot="16200000">
            <a:off x="7323890" y="2081553"/>
            <a:ext cx="6188270" cy="2554545"/>
          </a:xfrm>
          <a:prstGeom prst="rect">
            <a:avLst/>
          </a:prstGeom>
        </p:spPr>
        <p:txBody>
          <a:bodyPr wrap="square">
            <a:spAutoFit/>
          </a:bodyPr>
          <a:lstStyle/>
          <a:p>
            <a:r>
              <a:rPr lang="fr-FR" sz="8000" b="1" spc="50" dirty="0">
                <a:ln w="11430"/>
                <a:solidFill>
                  <a:schemeClr val="bg1"/>
                </a:solidFill>
                <a:effectLst>
                  <a:outerShdw blurRad="76200" dist="50800" dir="5400000" algn="tl" rotWithShape="0">
                    <a:srgbClr val="000000">
                      <a:alpha val="65000"/>
                    </a:srgbClr>
                  </a:outerShdw>
                </a:effectLst>
              </a:rPr>
              <a:t>Unités sur châssis</a:t>
            </a:r>
            <a:endParaRPr lang="fr-FR" sz="8000" dirty="0">
              <a:solidFill>
                <a:schemeClr val="bg1"/>
              </a:solidFill>
            </a:endParaRPr>
          </a:p>
        </p:txBody>
      </p:sp>
      <p:grpSp>
        <p:nvGrpSpPr>
          <p:cNvPr id="50" name="Group 35">
            <a:extLst>
              <a:ext uri="{FF2B5EF4-FFF2-40B4-BE49-F238E27FC236}">
                <a16:creationId xmlns:a16="http://schemas.microsoft.com/office/drawing/2014/main" xmlns="" id="{47BFF0FC-DCAB-47B2-8C30-94BCD79923D1}"/>
              </a:ext>
            </a:extLst>
          </p:cNvPr>
          <p:cNvGrpSpPr/>
          <p:nvPr/>
        </p:nvGrpSpPr>
        <p:grpSpPr>
          <a:xfrm rot="5400000">
            <a:off x="5125433" y="3226474"/>
            <a:ext cx="6551925" cy="98962"/>
            <a:chOff x="5690332" y="5304907"/>
            <a:chExt cx="6492225" cy="137006"/>
          </a:xfrm>
        </p:grpSpPr>
        <p:grpSp>
          <p:nvGrpSpPr>
            <p:cNvPr id="51" name="Group 26">
              <a:extLst>
                <a:ext uri="{FF2B5EF4-FFF2-40B4-BE49-F238E27FC236}">
                  <a16:creationId xmlns:a16="http://schemas.microsoft.com/office/drawing/2014/main" xmlns="" id="{C77B777B-DEA8-4573-8596-03CD5CF4ACD7}"/>
                </a:ext>
              </a:extLst>
            </p:cNvPr>
            <p:cNvGrpSpPr/>
            <p:nvPr/>
          </p:nvGrpSpPr>
          <p:grpSpPr>
            <a:xfrm>
              <a:off x="5690332" y="5310935"/>
              <a:ext cx="2221682" cy="130978"/>
              <a:chOff x="11984120" y="-13"/>
              <a:chExt cx="580918" cy="2552309"/>
            </a:xfrm>
          </p:grpSpPr>
          <p:sp>
            <p:nvSpPr>
              <p:cNvPr id="56" name="Rectangle 55">
                <a:extLst>
                  <a:ext uri="{FF2B5EF4-FFF2-40B4-BE49-F238E27FC236}">
                    <a16:creationId xmlns:a16="http://schemas.microsoft.com/office/drawing/2014/main" xmlns="" id="{AE60B278-363D-4CBD-BEC2-21DBD0331773}"/>
                  </a:ext>
                </a:extLst>
              </p:cNvPr>
              <p:cNvSpPr/>
              <p:nvPr/>
            </p:nvSpPr>
            <p:spPr>
              <a:xfrm>
                <a:off x="11984120" y="-13"/>
                <a:ext cx="207879" cy="25523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ectangle 57">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52" name="Group 30">
              <a:extLst>
                <a:ext uri="{FF2B5EF4-FFF2-40B4-BE49-F238E27FC236}">
                  <a16:creationId xmlns:a16="http://schemas.microsoft.com/office/drawing/2014/main" xmlns="" id="{E451F46C-5462-4285-B560-9B15C506BCF2}"/>
                </a:ext>
              </a:extLst>
            </p:cNvPr>
            <p:cNvGrpSpPr/>
            <p:nvPr/>
          </p:nvGrpSpPr>
          <p:grpSpPr>
            <a:xfrm>
              <a:off x="7912015" y="5304907"/>
              <a:ext cx="4270542" cy="137006"/>
              <a:chOff x="11445923" y="0"/>
              <a:chExt cx="1116647" cy="2552282"/>
            </a:xfrm>
          </p:grpSpPr>
          <p:sp>
            <p:nvSpPr>
              <p:cNvPr id="53" name="Rectangle 52">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Rectangle 53">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Rectangle 54">
                <a:extLst>
                  <a:ext uri="{FF2B5EF4-FFF2-40B4-BE49-F238E27FC236}">
                    <a16:creationId xmlns:a16="http://schemas.microsoft.com/office/drawing/2014/main" xmlns="" id="{3C84CA51-8DA3-444D-9FC1-163933FD07B1}"/>
                  </a:ext>
                </a:extLst>
              </p:cNvPr>
              <p:cNvSpPr/>
              <p:nvPr/>
            </p:nvSpPr>
            <p:spPr>
              <a:xfrm>
                <a:off x="12192001" y="112292"/>
                <a:ext cx="370569" cy="2439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Tree>
    <p:extLst>
      <p:ext uri="{BB962C8B-B14F-4D97-AF65-F5344CB8AC3E}">
        <p14:creationId xmlns:p14="http://schemas.microsoft.com/office/powerpoint/2010/main" val="2653053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588080" y="-891281"/>
            <a:ext cx="1122665"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1" y="3145345"/>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100" name="Pentagon 3">
            <a:extLst>
              <a:ext uri="{FF2B5EF4-FFF2-40B4-BE49-F238E27FC236}">
                <a16:creationId xmlns:a16="http://schemas.microsoft.com/office/drawing/2014/main" xmlns="" id="{CA4D9453-6CAF-4CD6-8C08-E183DD94E2BE}"/>
              </a:ext>
            </a:extLst>
          </p:cNvPr>
          <p:cNvSpPr/>
          <p:nvPr/>
        </p:nvSpPr>
        <p:spPr>
          <a:xfrm rot="5400000">
            <a:off x="6588079" y="982384"/>
            <a:ext cx="1122665" cy="8644299"/>
          </a:xfrm>
          <a:prstGeom prst="round2SameRect">
            <a:avLst>
              <a:gd name="adj1" fmla="val 50000"/>
              <a:gd name="adj2" fmla="val 0"/>
            </a:avLst>
          </a:prstGeom>
          <a:solidFill>
            <a:schemeClr val="accent5"/>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1"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0" y="5019010"/>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13378" t="14647" r="13375" b="12106"/>
          <a:stretch/>
        </p:blipFill>
        <p:spPr>
          <a:xfrm>
            <a:off x="842466" y="387747"/>
            <a:ext cx="1303328" cy="1737770"/>
          </a:xfrm>
          <a:prstGeom prst="rect">
            <a:avLst/>
          </a:prstGeom>
          <a:ln w="38100" cmpd="dbl">
            <a:solidFill>
              <a:schemeClr val="accent1"/>
            </a:solidFill>
          </a:ln>
        </p:spPr>
      </p:pic>
      <p:pic>
        <p:nvPicPr>
          <p:cNvPr id="102" name="Image 101"/>
          <p:cNvPicPr>
            <a:picLocks noChangeAspect="1"/>
          </p:cNvPicPr>
          <p:nvPr/>
        </p:nvPicPr>
        <p:blipFill rotWithShape="1">
          <a:blip r:embed="rId4" cstate="print">
            <a:extLst>
              <a:ext uri="{28A0092B-C50C-407E-A947-70E740481C1C}">
                <a14:useLocalDpi xmlns:a14="http://schemas.microsoft.com/office/drawing/2010/main" val="0"/>
              </a:ext>
            </a:extLst>
          </a:blip>
          <a:srcRect l="13375" r="13375"/>
          <a:stretch/>
        </p:blipFill>
        <p:spPr>
          <a:xfrm>
            <a:off x="842466" y="2436628"/>
            <a:ext cx="1303328" cy="2006056"/>
          </a:xfrm>
          <a:prstGeom prst="rect">
            <a:avLst/>
          </a:prstGeom>
          <a:ln w="38100" cmpd="dbl">
            <a:solidFill>
              <a:schemeClr val="accent3"/>
            </a:solidFill>
          </a:ln>
        </p:spPr>
      </p:pic>
      <p:pic>
        <p:nvPicPr>
          <p:cNvPr id="103" name="Imag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960044" y="3631546"/>
            <a:ext cx="705452" cy="940603"/>
          </a:xfrm>
          <a:prstGeom prst="rect">
            <a:avLst/>
          </a:prstGeom>
          <a:ln>
            <a:noFill/>
          </a:ln>
          <a:effectLst>
            <a:softEdge rad="112500"/>
          </a:effectLst>
        </p:spPr>
      </p:pic>
      <p:pic>
        <p:nvPicPr>
          <p:cNvPr id="104" name="Image 103"/>
          <p:cNvPicPr>
            <a:picLocks noChangeAspect="1"/>
          </p:cNvPicPr>
          <p:nvPr/>
        </p:nvPicPr>
        <p:blipFill rotWithShape="1">
          <a:blip r:embed="rId6" cstate="print">
            <a:extLst>
              <a:ext uri="{28A0092B-C50C-407E-A947-70E740481C1C}">
                <a14:useLocalDpi xmlns:a14="http://schemas.microsoft.com/office/drawing/2010/main" val="0"/>
              </a:ext>
            </a:extLst>
          </a:blip>
          <a:srcRect l="13375" t="5664" r="13375" b="21087"/>
          <a:stretch/>
        </p:blipFill>
        <p:spPr>
          <a:xfrm>
            <a:off x="842466" y="4743201"/>
            <a:ext cx="1303327" cy="1737770"/>
          </a:xfrm>
          <a:prstGeom prst="rect">
            <a:avLst/>
          </a:prstGeom>
          <a:ln w="38100" cmpd="dbl">
            <a:solidFill>
              <a:schemeClr val="accent5"/>
            </a:solidFill>
          </a:ln>
        </p:spPr>
      </p:pic>
      <p:sp>
        <p:nvSpPr>
          <p:cNvPr id="7" name="Rectangle 6"/>
          <p:cNvSpPr/>
          <p:nvPr/>
        </p:nvSpPr>
        <p:spPr>
          <a:xfrm>
            <a:off x="3071751" y="1249687"/>
            <a:ext cx="6096000" cy="646331"/>
          </a:xfrm>
          <a:prstGeom prst="rect">
            <a:avLst/>
          </a:prstGeom>
        </p:spPr>
        <p:txBody>
          <a:bodyPr>
            <a:spAutoFit/>
          </a:bodyPr>
          <a:lstStyle/>
          <a:p>
            <a:r>
              <a:rPr lang="fr-FR" b="1" dirty="0">
                <a:solidFill>
                  <a:schemeClr val="bg1"/>
                </a:solidFill>
                <a:latin typeface="Century Gothic" pitchFamily="34" charset="0"/>
              </a:rPr>
              <a:t>Filtre séparateur</a:t>
            </a:r>
            <a:br>
              <a:rPr lang="fr-FR" b="1" dirty="0">
                <a:solidFill>
                  <a:schemeClr val="bg1"/>
                </a:solidFill>
                <a:latin typeface="Century Gothic" pitchFamily="34" charset="0"/>
              </a:rPr>
            </a:br>
            <a:r>
              <a:rPr lang="fr-FR" dirty="0">
                <a:solidFill>
                  <a:schemeClr val="bg1"/>
                </a:solidFill>
                <a:latin typeface="Century Gothic" pitchFamily="34" charset="0"/>
              </a:rPr>
              <a:t>Filtration grossière à 100 micron </a:t>
            </a:r>
          </a:p>
        </p:txBody>
      </p:sp>
      <p:sp>
        <p:nvSpPr>
          <p:cNvPr id="105" name="Rectangle 104"/>
          <p:cNvSpPr/>
          <p:nvPr/>
        </p:nvSpPr>
        <p:spPr>
          <a:xfrm>
            <a:off x="3190501" y="3032094"/>
            <a:ext cx="7722921" cy="923330"/>
          </a:xfrm>
          <a:prstGeom prst="rect">
            <a:avLst/>
          </a:prstGeom>
        </p:spPr>
        <p:txBody>
          <a:bodyPr wrap="square">
            <a:spAutoFit/>
          </a:bodyPr>
          <a:lstStyle/>
          <a:p>
            <a:r>
              <a:rPr lang="fr-FR" b="1" dirty="0">
                <a:solidFill>
                  <a:schemeClr val="tx1">
                    <a:lumMod val="85000"/>
                    <a:lumOff val="15000"/>
                  </a:schemeClr>
                </a:solidFill>
                <a:latin typeface="Century Gothic" pitchFamily="34" charset="0"/>
              </a:rPr>
              <a:t>Filtre AFG</a:t>
            </a:r>
            <a:br>
              <a:rPr lang="fr-FR" b="1" dirty="0">
                <a:solidFill>
                  <a:schemeClr val="tx1">
                    <a:lumMod val="85000"/>
                    <a:lumOff val="15000"/>
                  </a:schemeClr>
                </a:solidFill>
                <a:latin typeface="Century Gothic" pitchFamily="34" charset="0"/>
              </a:rPr>
            </a:br>
            <a:r>
              <a:rPr lang="fr-FR" dirty="0">
                <a:solidFill>
                  <a:schemeClr val="tx1">
                    <a:lumMod val="85000"/>
                    <a:lumOff val="15000"/>
                  </a:schemeClr>
                </a:solidFill>
                <a:latin typeface="Century Gothic" pitchFamily="34" charset="0"/>
              </a:rPr>
              <a:t>Différentes couches de verre pille broyé et un support de gravier superposé dans un réservoir compose ce filtre </a:t>
            </a:r>
          </a:p>
        </p:txBody>
      </p:sp>
      <p:sp>
        <p:nvSpPr>
          <p:cNvPr id="8" name="Rectangle 7"/>
          <p:cNvSpPr/>
          <p:nvPr/>
        </p:nvSpPr>
        <p:spPr>
          <a:xfrm>
            <a:off x="3190502" y="4854484"/>
            <a:ext cx="7390411" cy="1200329"/>
          </a:xfrm>
          <a:prstGeom prst="rect">
            <a:avLst/>
          </a:prstGeom>
        </p:spPr>
        <p:txBody>
          <a:bodyPr wrap="square">
            <a:spAutoFit/>
          </a:bodyPr>
          <a:lstStyle/>
          <a:p>
            <a:r>
              <a:rPr lang="fr-FR" b="1" dirty="0">
                <a:solidFill>
                  <a:schemeClr val="bg1"/>
                </a:solidFill>
                <a:latin typeface="Century Gothic" pitchFamily="34" charset="0"/>
              </a:rPr>
              <a:t>Doseur automatique de chlore</a:t>
            </a:r>
            <a:br>
              <a:rPr lang="fr-FR" b="1" dirty="0">
                <a:solidFill>
                  <a:schemeClr val="bg1"/>
                </a:solidFill>
                <a:latin typeface="Century Gothic" pitchFamily="34" charset="0"/>
              </a:rPr>
            </a:br>
            <a:r>
              <a:rPr lang="fr-FR" dirty="0">
                <a:solidFill>
                  <a:schemeClr val="bg1"/>
                </a:solidFill>
                <a:latin typeface="Century Gothic" pitchFamily="34" charset="0"/>
              </a:rPr>
              <a:t>Elimination de toute contamination bactériologie qui pourrait</a:t>
            </a:r>
            <a:br>
              <a:rPr lang="fr-FR" dirty="0">
                <a:solidFill>
                  <a:schemeClr val="bg1"/>
                </a:solidFill>
                <a:latin typeface="Century Gothic" pitchFamily="34" charset="0"/>
              </a:rPr>
            </a:br>
            <a:r>
              <a:rPr lang="fr-FR" dirty="0">
                <a:solidFill>
                  <a:schemeClr val="bg1"/>
                </a:solidFill>
                <a:latin typeface="Century Gothic" pitchFamily="34" charset="0"/>
              </a:rPr>
              <a:t>obstruer les membranes d’osmose </a:t>
            </a:r>
            <a:br>
              <a:rPr lang="fr-FR" dirty="0">
                <a:solidFill>
                  <a:schemeClr val="bg1"/>
                </a:solidFill>
                <a:latin typeface="Century Gothic" pitchFamily="34" charset="0"/>
              </a:rPr>
            </a:br>
            <a:endParaRPr lang="fr-FR" dirty="0">
              <a:solidFill>
                <a:schemeClr val="bg1"/>
              </a:solidFill>
              <a:latin typeface="Century Gothic" pitchFamily="34" charset="0"/>
            </a:endParaRPr>
          </a:p>
        </p:txBody>
      </p:sp>
    </p:spTree>
    <p:extLst>
      <p:ext uri="{BB962C8B-B14F-4D97-AF65-F5344CB8AC3E}">
        <p14:creationId xmlns:p14="http://schemas.microsoft.com/office/powerpoint/2010/main" val="2011312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280527" y="-852923"/>
            <a:ext cx="1737770"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1885439" y="3186018"/>
            <a:ext cx="1897896" cy="297108"/>
          </a:xfrm>
          <a:prstGeom prst="rect">
            <a:avLst/>
          </a:prstGeom>
          <a:noFill/>
          <a:extLst>
            <a:ext uri="{909E8E84-426E-40DD-AFC4-6F175D3DCCD1}">
              <a14:hiddenFill xmlns:a14="http://schemas.microsoft.com/office/drawing/2010/main">
                <a:solidFill>
                  <a:srgbClr val="FFFFFF"/>
                </a:solidFill>
              </a14:hiddenFill>
            </a:ext>
          </a:extLst>
        </p:spPr>
      </p:pic>
      <p:sp>
        <p:nvSpPr>
          <p:cNvPr id="100" name="Pentagon 3">
            <a:extLst>
              <a:ext uri="{FF2B5EF4-FFF2-40B4-BE49-F238E27FC236}">
                <a16:creationId xmlns:a16="http://schemas.microsoft.com/office/drawing/2014/main" xmlns="" id="{CA4D9453-6CAF-4CD6-8C08-E183DD94E2BE}"/>
              </a:ext>
            </a:extLst>
          </p:cNvPr>
          <p:cNvSpPr/>
          <p:nvPr/>
        </p:nvSpPr>
        <p:spPr>
          <a:xfrm rot="5400000">
            <a:off x="6588079" y="982384"/>
            <a:ext cx="1122665" cy="8644299"/>
          </a:xfrm>
          <a:prstGeom prst="round2SameRect">
            <a:avLst>
              <a:gd name="adj1" fmla="val 50000"/>
              <a:gd name="adj2" fmla="val 0"/>
            </a:avLst>
          </a:prstGeom>
          <a:solidFill>
            <a:schemeClr val="accent5"/>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1"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0" y="5019010"/>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19331" r="19953"/>
          <a:stretch/>
        </p:blipFill>
        <p:spPr>
          <a:xfrm>
            <a:off x="842465" y="693701"/>
            <a:ext cx="1303328" cy="1609942"/>
          </a:xfrm>
          <a:prstGeom prst="rect">
            <a:avLst/>
          </a:prstGeom>
          <a:ln w="38100" cmpd="dbl">
            <a:solidFill>
              <a:schemeClr val="accent1"/>
            </a:solidFill>
          </a:ln>
        </p:spPr>
      </p:pic>
      <p:pic>
        <p:nvPicPr>
          <p:cNvPr id="102" name="Imag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65" y="2545750"/>
            <a:ext cx="1303328" cy="1737770"/>
          </a:xfrm>
          <a:prstGeom prst="rect">
            <a:avLst/>
          </a:prstGeom>
          <a:ln w="38100" cmpd="dbl">
            <a:solidFill>
              <a:schemeClr val="accent3"/>
            </a:solidFill>
          </a:ln>
        </p:spPr>
      </p:pic>
      <p:pic>
        <p:nvPicPr>
          <p:cNvPr id="104" name="Imag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466" y="4585764"/>
            <a:ext cx="1303327" cy="1737770"/>
          </a:xfrm>
          <a:prstGeom prst="rect">
            <a:avLst/>
          </a:prstGeom>
          <a:ln w="38100" cmpd="dbl">
            <a:solidFill>
              <a:schemeClr val="accent5"/>
            </a:solidFill>
          </a:ln>
        </p:spPr>
      </p:pic>
      <p:sp>
        <p:nvSpPr>
          <p:cNvPr id="7" name="Rectangle 6"/>
          <p:cNvSpPr/>
          <p:nvPr/>
        </p:nvSpPr>
        <p:spPr>
          <a:xfrm>
            <a:off x="3071750" y="1020210"/>
            <a:ext cx="8245433" cy="1077218"/>
          </a:xfrm>
          <a:prstGeom prst="rect">
            <a:avLst/>
          </a:prstGeom>
        </p:spPr>
        <p:txBody>
          <a:bodyPr wrap="square">
            <a:spAutoFit/>
          </a:bodyPr>
          <a:lstStyle/>
          <a:p>
            <a:r>
              <a:rPr lang="fr-FR" sz="1600" b="1" dirty="0">
                <a:solidFill>
                  <a:schemeClr val="bg1"/>
                </a:solidFill>
                <a:latin typeface="Century Gothic" pitchFamily="34" charset="0"/>
              </a:rPr>
              <a:t>Système AFG </a:t>
            </a:r>
            <a:r>
              <a:rPr lang="fr-FR" sz="1600" dirty="0">
                <a:solidFill>
                  <a:schemeClr val="bg1"/>
                </a:solidFill>
                <a:latin typeface="Century Gothic" pitchFamily="34" charset="0"/>
              </a:rPr>
              <a:t>a été pensé pour un débit en continu et suffisant, un </a:t>
            </a:r>
            <a:r>
              <a:rPr lang="fr-FR" sz="1600" dirty="0" err="1">
                <a:solidFill>
                  <a:schemeClr val="bg1"/>
                </a:solidFill>
                <a:latin typeface="Century Gothic" pitchFamily="34" charset="0"/>
              </a:rPr>
              <a:t>détassage</a:t>
            </a:r>
            <a:r>
              <a:rPr lang="fr-FR" sz="1600" dirty="0">
                <a:solidFill>
                  <a:schemeClr val="bg1"/>
                </a:solidFill>
                <a:latin typeface="Century Gothic" pitchFamily="34" charset="0"/>
              </a:rPr>
              <a:t> à contre-courant est prévu tous les 24-48h. Le volume libre nécessaire pour cette phase est de 40%. L’intervalle sera confirmé lors de la mise en service. Les différentes étapes de ce nettoyage du filtre se feront automatiquement </a:t>
            </a:r>
          </a:p>
        </p:txBody>
      </p:sp>
      <p:sp>
        <p:nvSpPr>
          <p:cNvPr id="8" name="Rectangle 7"/>
          <p:cNvSpPr/>
          <p:nvPr/>
        </p:nvSpPr>
        <p:spPr>
          <a:xfrm>
            <a:off x="3190502" y="4854484"/>
            <a:ext cx="7390411" cy="861774"/>
          </a:xfrm>
          <a:prstGeom prst="rect">
            <a:avLst/>
          </a:prstGeom>
        </p:spPr>
        <p:txBody>
          <a:bodyPr wrap="square">
            <a:spAutoFit/>
          </a:bodyPr>
          <a:lstStyle/>
          <a:p>
            <a:r>
              <a:rPr lang="fr-FR" b="1" dirty="0">
                <a:solidFill>
                  <a:schemeClr val="bg1"/>
                </a:solidFill>
                <a:latin typeface="Century Gothic" pitchFamily="34" charset="0"/>
              </a:rPr>
              <a:t>Doseur automatique d’</a:t>
            </a:r>
            <a:r>
              <a:rPr lang="fr-FR" b="1" dirty="0" err="1">
                <a:solidFill>
                  <a:schemeClr val="bg1"/>
                </a:solidFill>
                <a:latin typeface="Century Gothic" pitchFamily="34" charset="0"/>
              </a:rPr>
              <a:t>antiscalent</a:t>
            </a:r>
            <a:r>
              <a:rPr lang="fr-FR" b="1" dirty="0">
                <a:solidFill>
                  <a:schemeClr val="bg1"/>
                </a:solidFill>
                <a:latin typeface="Century Gothic" pitchFamily="34" charset="0"/>
              </a:rPr>
              <a:t/>
            </a:r>
            <a:br>
              <a:rPr lang="fr-FR" b="1" dirty="0">
                <a:solidFill>
                  <a:schemeClr val="bg1"/>
                </a:solidFill>
                <a:latin typeface="Century Gothic" pitchFamily="34" charset="0"/>
              </a:rPr>
            </a:br>
            <a:r>
              <a:rPr lang="fr-FR" sz="1600" dirty="0">
                <a:solidFill>
                  <a:schemeClr val="bg1"/>
                </a:solidFill>
                <a:latin typeface="Century Gothic" pitchFamily="34" charset="0"/>
              </a:rPr>
              <a:t>Pour éviter d’obstrué les membranes avec les ions Ca² ou Mg² et</a:t>
            </a:r>
            <a:br>
              <a:rPr lang="fr-FR" sz="1600" dirty="0">
                <a:solidFill>
                  <a:schemeClr val="bg1"/>
                </a:solidFill>
                <a:latin typeface="Century Gothic" pitchFamily="34" charset="0"/>
              </a:rPr>
            </a:br>
            <a:r>
              <a:rPr lang="fr-FR" sz="1600" dirty="0">
                <a:solidFill>
                  <a:schemeClr val="bg1"/>
                </a:solidFill>
                <a:latin typeface="Century Gothic" pitchFamily="34" charset="0"/>
              </a:rPr>
              <a:t>avec les sels Ca²Co3 ou Mg²Co3 </a:t>
            </a:r>
          </a:p>
        </p:txBody>
      </p:sp>
      <p:sp>
        <p:nvSpPr>
          <p:cNvPr id="14" name="Rectangle 13">
            <a:extLst>
              <a:ext uri="{FF2B5EF4-FFF2-40B4-BE49-F238E27FC236}">
                <a16:creationId xmlns:a16="http://schemas.microsoft.com/office/drawing/2014/main" xmlns="" id="{FE095053-245A-4E02-9C9A-93F8D368104C}"/>
              </a:ext>
            </a:extLst>
          </p:cNvPr>
          <p:cNvSpPr/>
          <p:nvPr/>
        </p:nvSpPr>
        <p:spPr>
          <a:xfrm>
            <a:off x="3190502" y="2706896"/>
            <a:ext cx="8245433" cy="1631216"/>
          </a:xfrm>
          <a:prstGeom prst="rect">
            <a:avLst/>
          </a:prstGeom>
        </p:spPr>
        <p:txBody>
          <a:bodyPr wrap="square">
            <a:spAutoFit/>
          </a:bodyPr>
          <a:lstStyle/>
          <a:p>
            <a:r>
              <a:rPr lang="fr-FR" sz="1600" b="1" dirty="0">
                <a:solidFill>
                  <a:schemeClr val="bg1"/>
                </a:solidFill>
                <a:latin typeface="Century Gothic" pitchFamily="34" charset="0"/>
              </a:rPr>
              <a:t>Filtre à cartouches</a:t>
            </a:r>
            <a:r>
              <a:rPr lang="fr-FR" sz="1200" b="1" dirty="0">
                <a:solidFill>
                  <a:schemeClr val="bg1"/>
                </a:solidFill>
                <a:latin typeface="Century Gothic" pitchFamily="34" charset="0"/>
              </a:rPr>
              <a:t/>
            </a:r>
            <a:br>
              <a:rPr lang="fr-FR" sz="1200" b="1" dirty="0">
                <a:solidFill>
                  <a:schemeClr val="bg1"/>
                </a:solidFill>
                <a:latin typeface="Century Gothic" pitchFamily="34" charset="0"/>
              </a:rPr>
            </a:br>
            <a:r>
              <a:rPr lang="fr-FR" sz="1400" dirty="0">
                <a:solidFill>
                  <a:schemeClr val="bg1"/>
                </a:solidFill>
                <a:latin typeface="Century Gothic" pitchFamily="34" charset="0"/>
              </a:rPr>
              <a:t>Après l’injection du chlore et la filtration, le filtre à cartouche retiendra le reste des matières en suspension avec finesse de 5 micron. Celui-ci protégera les équipements de l’installation d’osmose inverse. LA rentabilité de ces cartouches dépende des particules en suspension. En cas de saturation des cartouches, le pressostat d’entré déclenchera le signal d’alarme de pression basse. A l’aide des manomètres à l’entrée et sortie du filtre, la saturation pourra être suivie. </a:t>
            </a:r>
          </a:p>
        </p:txBody>
      </p:sp>
    </p:spTree>
    <p:extLst>
      <p:ext uri="{BB962C8B-B14F-4D97-AF65-F5344CB8AC3E}">
        <p14:creationId xmlns:p14="http://schemas.microsoft.com/office/powerpoint/2010/main" val="3792056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549607" y="-852809"/>
            <a:ext cx="1199610"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082241" y="3177794"/>
            <a:ext cx="1541403" cy="241300"/>
          </a:xfrm>
          <a:prstGeom prst="rect">
            <a:avLst/>
          </a:prstGeom>
          <a:noFill/>
          <a:extLst>
            <a:ext uri="{909E8E84-426E-40DD-AFC4-6F175D3DCCD1}">
              <a14:hiddenFill xmlns:a14="http://schemas.microsoft.com/office/drawing/2010/main">
                <a:solidFill>
                  <a:srgbClr val="FFFFFF"/>
                </a:solidFill>
              </a14:hiddenFill>
            </a:ext>
          </a:extLst>
        </p:spPr>
      </p:pic>
      <p:sp>
        <p:nvSpPr>
          <p:cNvPr id="100" name="Pentagon 3">
            <a:extLst>
              <a:ext uri="{FF2B5EF4-FFF2-40B4-BE49-F238E27FC236}">
                <a16:creationId xmlns:a16="http://schemas.microsoft.com/office/drawing/2014/main" xmlns="" id="{CA4D9453-6CAF-4CD6-8C08-E183DD94E2BE}"/>
              </a:ext>
            </a:extLst>
          </p:cNvPr>
          <p:cNvSpPr/>
          <p:nvPr/>
        </p:nvSpPr>
        <p:spPr>
          <a:xfrm rot="5400000">
            <a:off x="6588079" y="982384"/>
            <a:ext cx="1122665" cy="8644299"/>
          </a:xfrm>
          <a:prstGeom prst="round2SameRect">
            <a:avLst>
              <a:gd name="adj1" fmla="val 50000"/>
              <a:gd name="adj2" fmla="val 0"/>
            </a:avLst>
          </a:prstGeom>
          <a:solidFill>
            <a:schemeClr val="accent5"/>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1"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0" y="5019010"/>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466" y="544868"/>
            <a:ext cx="1303326" cy="1737769"/>
          </a:xfrm>
          <a:prstGeom prst="rect">
            <a:avLst/>
          </a:prstGeom>
          <a:ln w="38100" cmpd="dbl">
            <a:solidFill>
              <a:schemeClr val="accent1"/>
            </a:solidFill>
          </a:ln>
        </p:spPr>
      </p:pic>
      <p:pic>
        <p:nvPicPr>
          <p:cNvPr id="102" name="Imag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65" y="2545750"/>
            <a:ext cx="1303327" cy="1737770"/>
          </a:xfrm>
          <a:prstGeom prst="rect">
            <a:avLst/>
          </a:prstGeom>
          <a:ln w="38100" cmpd="dbl">
            <a:solidFill>
              <a:schemeClr val="accent3"/>
            </a:solidFill>
          </a:ln>
        </p:spPr>
      </p:pic>
      <p:pic>
        <p:nvPicPr>
          <p:cNvPr id="104" name="Imag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466" y="4585764"/>
            <a:ext cx="1303327" cy="1737769"/>
          </a:xfrm>
          <a:prstGeom prst="rect">
            <a:avLst/>
          </a:prstGeom>
          <a:ln w="38100" cmpd="dbl">
            <a:solidFill>
              <a:schemeClr val="accent5"/>
            </a:solidFill>
          </a:ln>
        </p:spPr>
      </p:pic>
      <p:sp>
        <p:nvSpPr>
          <p:cNvPr id="105" name="Rectangle 104"/>
          <p:cNvSpPr/>
          <p:nvPr/>
        </p:nvSpPr>
        <p:spPr>
          <a:xfrm>
            <a:off x="3190502" y="2868817"/>
            <a:ext cx="7960428" cy="1200329"/>
          </a:xfrm>
          <a:prstGeom prst="rect">
            <a:avLst/>
          </a:prstGeom>
        </p:spPr>
        <p:txBody>
          <a:bodyPr wrap="square">
            <a:spAutoFit/>
          </a:bodyPr>
          <a:lstStyle/>
          <a:p>
            <a:r>
              <a:rPr lang="fr-FR" sz="1200" b="1" dirty="0">
                <a:solidFill>
                  <a:schemeClr val="tx1">
                    <a:lumMod val="85000"/>
                    <a:lumOff val="15000"/>
                  </a:schemeClr>
                </a:solidFill>
                <a:latin typeface="Century Gothic" pitchFamily="34" charset="0"/>
              </a:rPr>
              <a:t>Pompe haute pression</a:t>
            </a:r>
            <a:br>
              <a:rPr lang="fr-FR" sz="1200" b="1" dirty="0">
                <a:solidFill>
                  <a:schemeClr val="tx1">
                    <a:lumMod val="85000"/>
                    <a:lumOff val="15000"/>
                  </a:schemeClr>
                </a:solidFill>
                <a:latin typeface="Century Gothic" pitchFamily="34" charset="0"/>
              </a:rPr>
            </a:br>
            <a:r>
              <a:rPr lang="fr-FR" sz="1200" dirty="0">
                <a:solidFill>
                  <a:schemeClr val="tx1">
                    <a:lumMod val="85000"/>
                    <a:lumOff val="15000"/>
                  </a:schemeClr>
                </a:solidFill>
                <a:latin typeface="Century Gothic" pitchFamily="34" charset="0"/>
              </a:rPr>
              <a:t>La pression nécessaire pour la désinstallation de l’eau Sera fournie par la pompe haute pression. Une unité de récupération d’énergie sera intégrée au circuit haute pression. La pression d’eau de décharge (concentrât) étant très élevé, elle sera redirigé vers l’unité de récupération d’énergie pour augmenter la pression, une partie de l’eau d’alimentation sera sous pression avec cette eau de décharge, l’autre partie sera surpressée avec la pompe. </a:t>
            </a:r>
            <a:endParaRPr lang="fr-FR" sz="1400" dirty="0">
              <a:solidFill>
                <a:schemeClr val="tx1">
                  <a:lumMod val="85000"/>
                  <a:lumOff val="15000"/>
                </a:schemeClr>
              </a:solidFill>
              <a:latin typeface="Century Gothic" pitchFamily="34" charset="0"/>
            </a:endParaRPr>
          </a:p>
        </p:txBody>
      </p:sp>
      <p:sp>
        <p:nvSpPr>
          <p:cNvPr id="8" name="Rectangle 7"/>
          <p:cNvSpPr/>
          <p:nvPr/>
        </p:nvSpPr>
        <p:spPr>
          <a:xfrm>
            <a:off x="3190502" y="4937609"/>
            <a:ext cx="7390411" cy="646331"/>
          </a:xfrm>
          <a:prstGeom prst="rect">
            <a:avLst/>
          </a:prstGeom>
        </p:spPr>
        <p:txBody>
          <a:bodyPr wrap="square">
            <a:spAutoFit/>
          </a:bodyPr>
          <a:lstStyle/>
          <a:p>
            <a:r>
              <a:rPr lang="fr-FR" b="1" dirty="0">
                <a:solidFill>
                  <a:schemeClr val="bg1"/>
                </a:solidFill>
                <a:latin typeface="Century Gothic" pitchFamily="34" charset="0"/>
              </a:rPr>
              <a:t>Les membranes</a:t>
            </a:r>
            <a:br>
              <a:rPr lang="fr-FR" b="1" dirty="0">
                <a:solidFill>
                  <a:schemeClr val="bg1"/>
                </a:solidFill>
                <a:latin typeface="Century Gothic" pitchFamily="34" charset="0"/>
              </a:rPr>
            </a:br>
            <a:r>
              <a:rPr lang="fr-FR" dirty="0">
                <a:solidFill>
                  <a:schemeClr val="bg1"/>
                </a:solidFill>
                <a:latin typeface="Century Gothic" pitchFamily="34" charset="0"/>
              </a:rPr>
              <a:t>Les membranes utilisées sont type spiral et à haute rendement </a:t>
            </a:r>
          </a:p>
        </p:txBody>
      </p:sp>
      <p:sp>
        <p:nvSpPr>
          <p:cNvPr id="14" name="Rectangle 13">
            <a:extLst>
              <a:ext uri="{FF2B5EF4-FFF2-40B4-BE49-F238E27FC236}">
                <a16:creationId xmlns:a16="http://schemas.microsoft.com/office/drawing/2014/main" xmlns="" id="{73A8B795-E00D-44AC-80E5-3B44C843D6C5}"/>
              </a:ext>
            </a:extLst>
          </p:cNvPr>
          <p:cNvSpPr/>
          <p:nvPr/>
        </p:nvSpPr>
        <p:spPr>
          <a:xfrm>
            <a:off x="3056519" y="1256406"/>
            <a:ext cx="8415042" cy="677108"/>
          </a:xfrm>
          <a:prstGeom prst="rect">
            <a:avLst/>
          </a:prstGeom>
        </p:spPr>
        <p:txBody>
          <a:bodyPr wrap="square">
            <a:spAutoFit/>
          </a:bodyPr>
          <a:lstStyle/>
          <a:p>
            <a:r>
              <a:rPr lang="fr-FR" sz="2000" b="1" dirty="0">
                <a:solidFill>
                  <a:schemeClr val="bg1"/>
                </a:solidFill>
                <a:latin typeface="Century Gothic" pitchFamily="34" charset="0"/>
              </a:rPr>
              <a:t>Doseur automatique de bisulfate de sodium</a:t>
            </a:r>
            <a:br>
              <a:rPr lang="fr-FR" sz="2000" b="1" dirty="0">
                <a:solidFill>
                  <a:schemeClr val="bg1"/>
                </a:solidFill>
                <a:latin typeface="Century Gothic" pitchFamily="34" charset="0"/>
              </a:rPr>
            </a:br>
            <a:r>
              <a:rPr lang="fr-FR" dirty="0">
                <a:solidFill>
                  <a:schemeClr val="bg1"/>
                </a:solidFill>
                <a:latin typeface="Century Gothic" pitchFamily="34" charset="0"/>
              </a:rPr>
              <a:t>Neutralisation du chlore pour éviter une détérioration des membranes </a:t>
            </a:r>
          </a:p>
        </p:txBody>
      </p:sp>
    </p:spTree>
    <p:extLst>
      <p:ext uri="{BB962C8B-B14F-4D97-AF65-F5344CB8AC3E}">
        <p14:creationId xmlns:p14="http://schemas.microsoft.com/office/powerpoint/2010/main" val="2640750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588080" y="-891281"/>
            <a:ext cx="1122665"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1" y="3145345"/>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r="37285"/>
          <a:stretch/>
        </p:blipFill>
        <p:spPr>
          <a:xfrm>
            <a:off x="826813" y="661057"/>
            <a:ext cx="1303327" cy="1558636"/>
          </a:xfrm>
          <a:prstGeom prst="rect">
            <a:avLst/>
          </a:prstGeom>
          <a:ln w="38100" cmpd="dbl">
            <a:solidFill>
              <a:schemeClr val="accent1"/>
            </a:solidFill>
          </a:ln>
        </p:spPr>
      </p:pic>
      <p:pic>
        <p:nvPicPr>
          <p:cNvPr id="102" name="Imag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814" y="2584707"/>
            <a:ext cx="1303327" cy="1737769"/>
          </a:xfrm>
          <a:prstGeom prst="rect">
            <a:avLst/>
          </a:prstGeom>
          <a:ln w="38100" cmpd="dbl">
            <a:solidFill>
              <a:schemeClr val="accent3"/>
            </a:solidFill>
          </a:ln>
        </p:spPr>
      </p:pic>
      <p:sp>
        <p:nvSpPr>
          <p:cNvPr id="7" name="Rectangle 6"/>
          <p:cNvSpPr/>
          <p:nvPr/>
        </p:nvSpPr>
        <p:spPr>
          <a:xfrm>
            <a:off x="3169197" y="948960"/>
            <a:ext cx="8245433" cy="1246495"/>
          </a:xfrm>
          <a:prstGeom prst="rect">
            <a:avLst/>
          </a:prstGeom>
        </p:spPr>
        <p:txBody>
          <a:bodyPr wrap="square">
            <a:spAutoFit/>
          </a:bodyPr>
          <a:lstStyle/>
          <a:p>
            <a:r>
              <a:rPr lang="fr-FR" sz="1500" b="1" dirty="0">
                <a:solidFill>
                  <a:schemeClr val="bg1"/>
                </a:solidFill>
                <a:latin typeface="Century Gothic" pitchFamily="34" charset="0"/>
              </a:rPr>
              <a:t>Réservoir CIP &amp; Pompe de nettoyage</a:t>
            </a:r>
            <a:br>
              <a:rPr lang="fr-FR" sz="1500" b="1" dirty="0">
                <a:solidFill>
                  <a:schemeClr val="bg1"/>
                </a:solidFill>
                <a:latin typeface="Century Gothic" pitchFamily="34" charset="0"/>
              </a:rPr>
            </a:br>
            <a:r>
              <a:rPr lang="fr-FR" sz="1500" dirty="0">
                <a:solidFill>
                  <a:schemeClr val="bg1"/>
                </a:solidFill>
                <a:latin typeface="Century Gothic" pitchFamily="34" charset="0"/>
              </a:rPr>
              <a:t>Type : Vertical Grundfos                       Quantité : 1 Pcs</a:t>
            </a:r>
            <a:br>
              <a:rPr lang="fr-FR" sz="1500" dirty="0">
                <a:solidFill>
                  <a:schemeClr val="bg1"/>
                </a:solidFill>
                <a:latin typeface="Century Gothic" pitchFamily="34" charset="0"/>
              </a:rPr>
            </a:br>
            <a:r>
              <a:rPr lang="fr-FR" sz="1500" dirty="0">
                <a:solidFill>
                  <a:schemeClr val="bg1"/>
                </a:solidFill>
                <a:latin typeface="Century Gothic" pitchFamily="34" charset="0"/>
              </a:rPr>
              <a:t>Débit : 60 m3/h                                      Pression : 3 bar</a:t>
            </a:r>
            <a:br>
              <a:rPr lang="fr-FR" sz="1500" dirty="0">
                <a:solidFill>
                  <a:schemeClr val="bg1"/>
                </a:solidFill>
                <a:latin typeface="Century Gothic" pitchFamily="34" charset="0"/>
              </a:rPr>
            </a:br>
            <a:r>
              <a:rPr lang="fr-FR" sz="1500" dirty="0">
                <a:solidFill>
                  <a:schemeClr val="bg1"/>
                </a:solidFill>
                <a:latin typeface="Century Gothic" pitchFamily="34" charset="0"/>
              </a:rPr>
              <a:t>Matériel pompe : Stainless Steel         Voltage : 380 V 50 Hz</a:t>
            </a:r>
            <a:br>
              <a:rPr lang="fr-FR" sz="1500" dirty="0">
                <a:solidFill>
                  <a:schemeClr val="bg1"/>
                </a:solidFill>
                <a:latin typeface="Century Gothic" pitchFamily="34" charset="0"/>
              </a:rPr>
            </a:br>
            <a:r>
              <a:rPr lang="fr-FR" sz="1500" dirty="0">
                <a:solidFill>
                  <a:schemeClr val="bg1"/>
                </a:solidFill>
                <a:latin typeface="Century Gothic" pitchFamily="34" charset="0"/>
              </a:rPr>
              <a:t>Marque : Grundfos </a:t>
            </a:r>
          </a:p>
        </p:txBody>
      </p:sp>
      <p:sp>
        <p:nvSpPr>
          <p:cNvPr id="105" name="Rectangle 104"/>
          <p:cNvSpPr/>
          <p:nvPr/>
        </p:nvSpPr>
        <p:spPr>
          <a:xfrm>
            <a:off x="3190502" y="2868817"/>
            <a:ext cx="7960428" cy="1169551"/>
          </a:xfrm>
          <a:prstGeom prst="rect">
            <a:avLst/>
          </a:prstGeom>
        </p:spPr>
        <p:txBody>
          <a:bodyPr wrap="square">
            <a:spAutoFit/>
          </a:bodyPr>
          <a:lstStyle/>
          <a:p>
            <a:r>
              <a:rPr lang="fr-FR" sz="1400" b="1" dirty="0">
                <a:solidFill>
                  <a:schemeClr val="tx1">
                    <a:lumMod val="85000"/>
                    <a:lumOff val="15000"/>
                  </a:schemeClr>
                </a:solidFill>
                <a:latin typeface="Century Gothic" pitchFamily="34" charset="0"/>
              </a:rPr>
              <a:t>Panneau du contrôle</a:t>
            </a:r>
            <a:br>
              <a:rPr lang="fr-FR" sz="1400" b="1" dirty="0">
                <a:solidFill>
                  <a:schemeClr val="tx1">
                    <a:lumMod val="85000"/>
                    <a:lumOff val="15000"/>
                  </a:schemeClr>
                </a:solidFill>
                <a:latin typeface="Century Gothic" pitchFamily="34" charset="0"/>
              </a:rPr>
            </a:br>
            <a:r>
              <a:rPr lang="fr-FR" sz="1400" dirty="0">
                <a:solidFill>
                  <a:schemeClr val="tx1">
                    <a:lumMod val="85000"/>
                    <a:lumOff val="15000"/>
                  </a:schemeClr>
                </a:solidFill>
                <a:latin typeface="Century Gothic" pitchFamily="34" charset="0"/>
              </a:rPr>
              <a:t>Tension : 380V / monophasé + terre / 50 Hz</a:t>
            </a:r>
            <a:br>
              <a:rPr lang="fr-FR" sz="1400" dirty="0">
                <a:solidFill>
                  <a:schemeClr val="tx1">
                    <a:lumMod val="85000"/>
                    <a:lumOff val="15000"/>
                  </a:schemeClr>
                </a:solidFill>
                <a:latin typeface="Century Gothic" pitchFamily="34" charset="0"/>
              </a:rPr>
            </a:br>
            <a:r>
              <a:rPr lang="fr-FR" sz="1400" dirty="0">
                <a:solidFill>
                  <a:schemeClr val="tx1">
                    <a:lumMod val="85000"/>
                    <a:lumOff val="15000"/>
                  </a:schemeClr>
                </a:solidFill>
                <a:latin typeface="Century Gothic" pitchFamily="34" charset="0"/>
              </a:rPr>
              <a:t>Protection : IP 55 ,normes AT</a:t>
            </a:r>
            <a:br>
              <a:rPr lang="fr-FR" sz="1400" dirty="0">
                <a:solidFill>
                  <a:schemeClr val="tx1">
                    <a:lumMod val="85000"/>
                    <a:lumOff val="15000"/>
                  </a:schemeClr>
                </a:solidFill>
                <a:latin typeface="Century Gothic" pitchFamily="34" charset="0"/>
              </a:rPr>
            </a:br>
            <a:r>
              <a:rPr lang="fr-FR" sz="1400" dirty="0">
                <a:solidFill>
                  <a:schemeClr val="tx1">
                    <a:lumMod val="85000"/>
                    <a:lumOff val="15000"/>
                  </a:schemeClr>
                </a:solidFill>
                <a:latin typeface="Century Gothic" pitchFamily="34" charset="0"/>
              </a:rPr>
              <a:t>Marque : Simiens S7</a:t>
            </a:r>
            <a:br>
              <a:rPr lang="fr-FR" sz="1400" dirty="0">
                <a:solidFill>
                  <a:schemeClr val="tx1">
                    <a:lumMod val="85000"/>
                    <a:lumOff val="15000"/>
                  </a:schemeClr>
                </a:solidFill>
                <a:latin typeface="Century Gothic" pitchFamily="34" charset="0"/>
              </a:rPr>
            </a:br>
            <a:r>
              <a:rPr lang="fr-FR" sz="1400" dirty="0">
                <a:solidFill>
                  <a:schemeClr val="tx1">
                    <a:lumMod val="85000"/>
                    <a:lumOff val="15000"/>
                  </a:schemeClr>
                </a:solidFill>
                <a:latin typeface="Century Gothic" pitchFamily="34" charset="0"/>
              </a:rPr>
              <a:t>Marquage : CE </a:t>
            </a:r>
            <a:endParaRPr lang="fr-FR" sz="1600" dirty="0">
              <a:solidFill>
                <a:schemeClr val="tx1">
                  <a:lumMod val="75000"/>
                  <a:lumOff val="25000"/>
                </a:schemeClr>
              </a:solidFill>
              <a:latin typeface="Century Gothic" pitchFamily="34" charset="0"/>
            </a:endParaRPr>
          </a:p>
        </p:txBody>
      </p:sp>
    </p:spTree>
    <p:extLst>
      <p:ext uri="{BB962C8B-B14F-4D97-AF65-F5344CB8AC3E}">
        <p14:creationId xmlns:p14="http://schemas.microsoft.com/office/powerpoint/2010/main" val="4122445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90ACA5C1-7999-47F4-BD5B-CE7F918B51BC}"/>
              </a:ext>
            </a:extLst>
          </p:cNvPr>
          <p:cNvSpPr txBox="1"/>
          <p:nvPr/>
        </p:nvSpPr>
        <p:spPr>
          <a:xfrm>
            <a:off x="1683890" y="427036"/>
            <a:ext cx="8824219" cy="720710"/>
          </a:xfrm>
          <a:prstGeom prst="rect">
            <a:avLst/>
          </a:prstGeom>
          <a:noFill/>
        </p:spPr>
        <p:txBody>
          <a:bodyPr wrap="square" lIns="108000" rIns="108000" rtlCol="0" anchor="ctr">
            <a:spAutoFit/>
          </a:bodyPr>
          <a:lstStyle/>
          <a:p>
            <a:pPr algn="ctr">
              <a:lnSpc>
                <a:spcPts val="4900"/>
              </a:lnSpc>
            </a:pPr>
            <a:r>
              <a:rPr lang="en-US" altLang="ko-KR" sz="4400" b="1" dirty="0">
                <a:solidFill>
                  <a:schemeClr val="accent2"/>
                </a:solidFill>
                <a:cs typeface="Arial" pitchFamily="34" charset="0"/>
              </a:rPr>
              <a:t>Traitement des eaux usées</a:t>
            </a:r>
            <a:endParaRPr lang="ko-KR" altLang="en-US" sz="4400" b="1" dirty="0">
              <a:solidFill>
                <a:schemeClr val="accent2"/>
              </a:solidFill>
              <a:cs typeface="Arial" pitchFamily="34" charset="0"/>
            </a:endParaRPr>
          </a:p>
        </p:txBody>
      </p:sp>
      <p:cxnSp>
        <p:nvCxnSpPr>
          <p:cNvPr id="12" name="Straight Connector 21">
            <a:extLst>
              <a:ext uri="{FF2B5EF4-FFF2-40B4-BE49-F238E27FC236}">
                <a16:creationId xmlns:a16="http://schemas.microsoft.com/office/drawing/2014/main" xmlns="" id="{DC7FFB34-6275-401C-B9A4-998473198EBC}"/>
              </a:ext>
            </a:extLst>
          </p:cNvPr>
          <p:cNvCxnSpPr/>
          <p:nvPr/>
        </p:nvCxnSpPr>
        <p:spPr>
          <a:xfrm flipV="1">
            <a:off x="7239245" y="6221360"/>
            <a:ext cx="4068000" cy="9180"/>
          </a:xfrm>
          <a:prstGeom prst="line">
            <a:avLst/>
          </a:prstGeom>
          <a:ln w="22225" cap="rnd">
            <a:solidFill>
              <a:srgbClr val="BEBFBF"/>
            </a:solidFill>
            <a:prstDash val="dash"/>
          </a:ln>
        </p:spPr>
        <p:style>
          <a:lnRef idx="1">
            <a:schemeClr val="accent1"/>
          </a:lnRef>
          <a:fillRef idx="0">
            <a:schemeClr val="accent1"/>
          </a:fillRef>
          <a:effectRef idx="0">
            <a:schemeClr val="accent1"/>
          </a:effectRef>
          <a:fontRef idx="minor">
            <a:schemeClr val="tx1"/>
          </a:fontRef>
        </p:style>
      </p:cxnSp>
      <p:grpSp>
        <p:nvGrpSpPr>
          <p:cNvPr id="54" name="Group 55">
            <a:extLst>
              <a:ext uri="{FF2B5EF4-FFF2-40B4-BE49-F238E27FC236}">
                <a16:creationId xmlns:a16="http://schemas.microsoft.com/office/drawing/2014/main" xmlns="" id="{886EADA1-08C1-4EE4-98F6-BC48E42AE747}"/>
              </a:ext>
            </a:extLst>
          </p:cNvPr>
          <p:cNvGrpSpPr/>
          <p:nvPr/>
        </p:nvGrpSpPr>
        <p:grpSpPr>
          <a:xfrm>
            <a:off x="0" y="1493677"/>
            <a:ext cx="7785938" cy="100303"/>
            <a:chOff x="1780872" y="5229200"/>
            <a:chExt cx="5589541" cy="72008"/>
          </a:xfrm>
        </p:grpSpPr>
        <p:sp>
          <p:nvSpPr>
            <p:cNvPr id="55" name="Rectangle 24">
              <a:extLst>
                <a:ext uri="{FF2B5EF4-FFF2-40B4-BE49-F238E27FC236}">
                  <a16:creationId xmlns:a16="http://schemas.microsoft.com/office/drawing/2014/main" xmlns="" id="{FF6DF057-F8F4-47AA-9BC0-19C6C41520BB}"/>
                </a:ext>
              </a:extLst>
            </p:cNvPr>
            <p:cNvSpPr/>
            <p:nvPr/>
          </p:nvSpPr>
          <p:spPr>
            <a:xfrm>
              <a:off x="17808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6"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7"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8" name="Rectangle 24">
              <a:extLst>
                <a:ext uri="{FF2B5EF4-FFF2-40B4-BE49-F238E27FC236}">
                  <a16:creationId xmlns:a16="http://schemas.microsoft.com/office/drawing/2014/main" xmlns="" id="{0748429F-65A7-4BDB-AC97-E4B3E6ABADBC}"/>
                </a:ext>
              </a:extLst>
            </p:cNvPr>
            <p:cNvSpPr/>
            <p:nvPr/>
          </p:nvSpPr>
          <p:spPr>
            <a:xfrm>
              <a:off x="59699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59" name="Picture 2" descr="https://www.mh-wassertechnologie.de/files/Redakteur/Slider-MH-Sed/Sed8.jpg"/>
          <p:cNvPicPr>
            <a:picLocks noChangeAspect="1" noChangeArrowheads="1"/>
          </p:cNvPicPr>
          <p:nvPr/>
        </p:nvPicPr>
        <p:blipFill rotWithShape="1">
          <a:blip r:embed="rId2">
            <a:extLst>
              <a:ext uri="{28A0092B-C50C-407E-A947-70E740481C1C}">
                <a14:useLocalDpi xmlns:a14="http://schemas.microsoft.com/office/drawing/2010/main" val="0"/>
              </a:ext>
            </a:extLst>
          </a:blip>
          <a:srcRect t="3149" b="10259"/>
          <a:stretch/>
        </p:blipFill>
        <p:spPr bwMode="auto">
          <a:xfrm>
            <a:off x="-1" y="1817344"/>
            <a:ext cx="12192000" cy="4508446"/>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5">
            <a:extLst>
              <a:ext uri="{FF2B5EF4-FFF2-40B4-BE49-F238E27FC236}">
                <a16:creationId xmlns:a16="http://schemas.microsoft.com/office/drawing/2014/main" xmlns="" id="{886EADA1-08C1-4EE4-98F6-BC48E42AE747}"/>
              </a:ext>
            </a:extLst>
          </p:cNvPr>
          <p:cNvGrpSpPr/>
          <p:nvPr/>
        </p:nvGrpSpPr>
        <p:grpSpPr>
          <a:xfrm>
            <a:off x="7785938" y="1493010"/>
            <a:ext cx="4406063" cy="100942"/>
            <a:chOff x="3177238" y="5229200"/>
            <a:chExt cx="3163122" cy="72467"/>
          </a:xfrm>
        </p:grpSpPr>
        <p:sp>
          <p:nvSpPr>
            <p:cNvPr id="62"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3"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4" name="Rectangle 24">
              <a:extLst>
                <a:ext uri="{FF2B5EF4-FFF2-40B4-BE49-F238E27FC236}">
                  <a16:creationId xmlns:a16="http://schemas.microsoft.com/office/drawing/2014/main" xmlns="" id="{0748429F-65A7-4BDB-AC97-E4B3E6ABADBC}"/>
                </a:ext>
              </a:extLst>
            </p:cNvPr>
            <p:cNvSpPr/>
            <p:nvPr/>
          </p:nvSpPr>
          <p:spPr>
            <a:xfrm>
              <a:off x="5969973" y="5229200"/>
              <a:ext cx="370387" cy="72467"/>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grpSp>
        <p:nvGrpSpPr>
          <p:cNvPr id="65" name="Group 55">
            <a:extLst>
              <a:ext uri="{FF2B5EF4-FFF2-40B4-BE49-F238E27FC236}">
                <a16:creationId xmlns:a16="http://schemas.microsoft.com/office/drawing/2014/main" xmlns="" id="{886EADA1-08C1-4EE4-98F6-BC48E42AE747}"/>
              </a:ext>
            </a:extLst>
          </p:cNvPr>
          <p:cNvGrpSpPr/>
          <p:nvPr/>
        </p:nvGrpSpPr>
        <p:grpSpPr>
          <a:xfrm>
            <a:off x="2837" y="6541927"/>
            <a:ext cx="7785938" cy="100303"/>
            <a:chOff x="1780872" y="5229200"/>
            <a:chExt cx="5589541" cy="72008"/>
          </a:xfrm>
        </p:grpSpPr>
        <p:sp>
          <p:nvSpPr>
            <p:cNvPr id="66" name="Rectangle 24">
              <a:extLst>
                <a:ext uri="{FF2B5EF4-FFF2-40B4-BE49-F238E27FC236}">
                  <a16:creationId xmlns:a16="http://schemas.microsoft.com/office/drawing/2014/main" xmlns="" id="{FF6DF057-F8F4-47AA-9BC0-19C6C41520BB}"/>
                </a:ext>
              </a:extLst>
            </p:cNvPr>
            <p:cNvSpPr/>
            <p:nvPr/>
          </p:nvSpPr>
          <p:spPr>
            <a:xfrm>
              <a:off x="17808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7"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8"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9" name="Rectangle 24">
              <a:extLst>
                <a:ext uri="{FF2B5EF4-FFF2-40B4-BE49-F238E27FC236}">
                  <a16:creationId xmlns:a16="http://schemas.microsoft.com/office/drawing/2014/main" xmlns="" id="{0748429F-65A7-4BDB-AC97-E4B3E6ABADBC}"/>
                </a:ext>
              </a:extLst>
            </p:cNvPr>
            <p:cNvSpPr/>
            <p:nvPr/>
          </p:nvSpPr>
          <p:spPr>
            <a:xfrm>
              <a:off x="59699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grpSp>
        <p:nvGrpSpPr>
          <p:cNvPr id="70" name="Group 55">
            <a:extLst>
              <a:ext uri="{FF2B5EF4-FFF2-40B4-BE49-F238E27FC236}">
                <a16:creationId xmlns:a16="http://schemas.microsoft.com/office/drawing/2014/main" xmlns="" id="{886EADA1-08C1-4EE4-98F6-BC48E42AE747}"/>
              </a:ext>
            </a:extLst>
          </p:cNvPr>
          <p:cNvGrpSpPr/>
          <p:nvPr/>
        </p:nvGrpSpPr>
        <p:grpSpPr>
          <a:xfrm>
            <a:off x="7788775" y="6541260"/>
            <a:ext cx="4406063" cy="100942"/>
            <a:chOff x="3177238" y="5229200"/>
            <a:chExt cx="3163122" cy="72467"/>
          </a:xfrm>
        </p:grpSpPr>
        <p:sp>
          <p:nvSpPr>
            <p:cNvPr id="71"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2"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3" name="Rectangle 24">
              <a:extLst>
                <a:ext uri="{FF2B5EF4-FFF2-40B4-BE49-F238E27FC236}">
                  <a16:creationId xmlns:a16="http://schemas.microsoft.com/office/drawing/2014/main" xmlns="" id="{0748429F-65A7-4BDB-AC97-E4B3E6ABADBC}"/>
                </a:ext>
              </a:extLst>
            </p:cNvPr>
            <p:cNvSpPr/>
            <p:nvPr/>
          </p:nvSpPr>
          <p:spPr>
            <a:xfrm>
              <a:off x="5969973" y="5229200"/>
              <a:ext cx="370387" cy="72467"/>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Tree>
    <p:extLst>
      <p:ext uri="{BB962C8B-B14F-4D97-AF65-F5344CB8AC3E}">
        <p14:creationId xmlns:p14="http://schemas.microsoft.com/office/powerpoint/2010/main" val="396777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8696" y="1481237"/>
            <a:ext cx="6191673" cy="923330"/>
          </a:xfrm>
          <a:prstGeom prst="rect">
            <a:avLst/>
          </a:prstGeom>
          <a:noFill/>
        </p:spPr>
        <p:txBody>
          <a:bodyPr wrap="square" rtlCol="0" anchor="ctr">
            <a:spAutoFit/>
          </a:bodyPr>
          <a:lstStyle/>
          <a:p>
            <a:r>
              <a:rPr lang="en-US" altLang="ko-KR" sz="5400" b="1" dirty="0">
                <a:solidFill>
                  <a:schemeClr val="bg1"/>
                </a:solidFill>
                <a:cs typeface="Arial" pitchFamily="34" charset="0"/>
              </a:rPr>
              <a:t>Sommaire</a:t>
            </a:r>
            <a:endParaRPr lang="ko-KR" altLang="en-US" sz="5400" b="1" dirty="0">
              <a:solidFill>
                <a:schemeClr val="bg1"/>
              </a:solidFill>
              <a:cs typeface="Arial" pitchFamily="34" charset="0"/>
            </a:endParaRPr>
          </a:p>
        </p:txBody>
      </p:sp>
      <p:grpSp>
        <p:nvGrpSpPr>
          <p:cNvPr id="22" name="Group 21">
            <a:extLst>
              <a:ext uri="{FF2B5EF4-FFF2-40B4-BE49-F238E27FC236}">
                <a16:creationId xmlns:a16="http://schemas.microsoft.com/office/drawing/2014/main" xmlns="" id="{77CAFC84-4744-4178-95B5-AB423D30EFA8}"/>
              </a:ext>
            </a:extLst>
          </p:cNvPr>
          <p:cNvGrpSpPr/>
          <p:nvPr/>
        </p:nvGrpSpPr>
        <p:grpSpPr>
          <a:xfrm>
            <a:off x="676773" y="2625638"/>
            <a:ext cx="4264195" cy="471741"/>
            <a:chOff x="5692278" y="3060074"/>
            <a:chExt cx="4707541" cy="483133"/>
          </a:xfrm>
        </p:grpSpPr>
        <p:sp>
          <p:nvSpPr>
            <p:cNvPr id="9" name="TextBox 8"/>
            <p:cNvSpPr txBox="1"/>
            <p:nvPr/>
          </p:nvSpPr>
          <p:spPr>
            <a:xfrm>
              <a:off x="6751979" y="3060074"/>
              <a:ext cx="3647840" cy="378251"/>
            </a:xfrm>
            <a:prstGeom prst="rect">
              <a:avLst/>
            </a:prstGeom>
            <a:noFill/>
          </p:spPr>
          <p:txBody>
            <a:bodyPr wrap="square" lIns="108000" rIns="108000" rtlCol="0">
              <a:spAutoFit/>
            </a:bodyPr>
            <a:lstStyle/>
            <a:p>
              <a:r>
                <a:rPr lang="fr-FR" dirty="0">
                  <a:solidFill>
                    <a:schemeClr val="accent1">
                      <a:lumMod val="50000"/>
                    </a:schemeClr>
                  </a:solidFill>
                  <a:latin typeface="Century Gothic" pitchFamily="34" charset="0"/>
                </a:rPr>
                <a:t> Introduction</a:t>
              </a:r>
            </a:p>
          </p:txBody>
        </p:sp>
        <p:sp>
          <p:nvSpPr>
            <p:cNvPr id="7" name="TextBox 6"/>
            <p:cNvSpPr txBox="1"/>
            <p:nvPr/>
          </p:nvSpPr>
          <p:spPr>
            <a:xfrm>
              <a:off x="5692278" y="3070393"/>
              <a:ext cx="1078173" cy="472814"/>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03</a:t>
              </a:r>
              <a:endParaRPr lang="ko-KR" altLang="en-US" sz="2400" b="1" dirty="0">
                <a:solidFill>
                  <a:schemeClr val="accent1">
                    <a:lumMod val="50000"/>
                  </a:schemeClr>
                </a:solidFill>
                <a:cs typeface="Arial" pitchFamily="34" charset="0"/>
              </a:endParaRPr>
            </a:p>
          </p:txBody>
        </p:sp>
      </p:grpSp>
      <p:grpSp>
        <p:nvGrpSpPr>
          <p:cNvPr id="20" name="Group 21">
            <a:extLst>
              <a:ext uri="{FF2B5EF4-FFF2-40B4-BE49-F238E27FC236}">
                <a16:creationId xmlns:a16="http://schemas.microsoft.com/office/drawing/2014/main" xmlns="" id="{77CAFC84-4744-4178-95B5-AB423D30EFA8}"/>
              </a:ext>
            </a:extLst>
          </p:cNvPr>
          <p:cNvGrpSpPr/>
          <p:nvPr/>
        </p:nvGrpSpPr>
        <p:grpSpPr>
          <a:xfrm>
            <a:off x="676773" y="3129682"/>
            <a:ext cx="4424616" cy="646331"/>
            <a:chOff x="5692278" y="3009211"/>
            <a:chExt cx="4424616" cy="646331"/>
          </a:xfrm>
        </p:grpSpPr>
        <p:sp>
          <p:nvSpPr>
            <p:cNvPr id="21" name="TextBox 8"/>
            <p:cNvSpPr txBox="1"/>
            <p:nvPr/>
          </p:nvSpPr>
          <p:spPr>
            <a:xfrm>
              <a:off x="6751979" y="3009211"/>
              <a:ext cx="3364915" cy="646331"/>
            </a:xfrm>
            <a:prstGeom prst="rect">
              <a:avLst/>
            </a:prstGeom>
            <a:noFill/>
          </p:spPr>
          <p:txBody>
            <a:bodyPr wrap="square" lIns="108000" rIns="108000" rtlCol="0">
              <a:spAutoFit/>
            </a:bodyPr>
            <a:lstStyle/>
            <a:p>
              <a:r>
                <a:rPr lang="fr-BE" dirty="0">
                  <a:solidFill>
                    <a:schemeClr val="accent1">
                      <a:lumMod val="50000"/>
                    </a:schemeClr>
                  </a:solidFill>
                  <a:latin typeface="Century Gothic" pitchFamily="34" charset="0"/>
                </a:rPr>
                <a:t>Principe de fonctionnement Membrane RO</a:t>
              </a:r>
              <a:endParaRPr lang="fr-BE" altLang="fr-FR" dirty="0">
                <a:solidFill>
                  <a:schemeClr val="accent1">
                    <a:lumMod val="50000"/>
                  </a:schemeClr>
                </a:solidFill>
                <a:latin typeface="Century Gothic" pitchFamily="34" charset="0"/>
              </a:endParaRPr>
            </a:p>
          </p:txBody>
        </p:sp>
        <p:sp>
          <p:nvSpPr>
            <p:cNvPr id="23" name="TextBox 6"/>
            <p:cNvSpPr txBox="1"/>
            <p:nvPr/>
          </p:nvSpPr>
          <p:spPr>
            <a:xfrm>
              <a:off x="5692278" y="3070393"/>
              <a:ext cx="107817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05</a:t>
              </a:r>
              <a:endParaRPr lang="ko-KR" altLang="en-US" sz="2400" b="1" dirty="0">
                <a:solidFill>
                  <a:schemeClr val="accent1">
                    <a:lumMod val="50000"/>
                  </a:schemeClr>
                </a:solidFill>
                <a:cs typeface="Arial" pitchFamily="34" charset="0"/>
              </a:endParaRPr>
            </a:p>
          </p:txBody>
        </p:sp>
      </p:grpSp>
      <p:grpSp>
        <p:nvGrpSpPr>
          <p:cNvPr id="24" name="Group 21">
            <a:extLst>
              <a:ext uri="{FF2B5EF4-FFF2-40B4-BE49-F238E27FC236}">
                <a16:creationId xmlns:a16="http://schemas.microsoft.com/office/drawing/2014/main" xmlns="" id="{77CAFC84-4744-4178-95B5-AB423D30EFA8}"/>
              </a:ext>
            </a:extLst>
          </p:cNvPr>
          <p:cNvGrpSpPr/>
          <p:nvPr/>
        </p:nvGrpSpPr>
        <p:grpSpPr>
          <a:xfrm>
            <a:off x="676773" y="3842085"/>
            <a:ext cx="4707541" cy="646331"/>
            <a:chOff x="5692278" y="2978059"/>
            <a:chExt cx="4707541" cy="646331"/>
          </a:xfrm>
        </p:grpSpPr>
        <p:sp>
          <p:nvSpPr>
            <p:cNvPr id="25" name="TextBox 8"/>
            <p:cNvSpPr txBox="1"/>
            <p:nvPr/>
          </p:nvSpPr>
          <p:spPr>
            <a:xfrm>
              <a:off x="6751979" y="2978059"/>
              <a:ext cx="3647840" cy="646331"/>
            </a:xfrm>
            <a:prstGeom prst="rect">
              <a:avLst/>
            </a:prstGeom>
            <a:noFill/>
          </p:spPr>
          <p:txBody>
            <a:bodyPr wrap="square" lIns="108000" rIns="108000" rtlCol="0">
              <a:spAutoFit/>
            </a:bodyPr>
            <a:lstStyle/>
            <a:p>
              <a:r>
                <a:rPr lang="fr-FR" dirty="0">
                  <a:solidFill>
                    <a:schemeClr val="accent1">
                      <a:lumMod val="50000"/>
                    </a:schemeClr>
                  </a:solidFill>
                  <a:latin typeface="Century Gothic" pitchFamily="34" charset="0"/>
                </a:rPr>
                <a:t>Installation d’une unité</a:t>
              </a:r>
              <a:br>
                <a:rPr lang="fr-FR" dirty="0">
                  <a:solidFill>
                    <a:schemeClr val="accent1">
                      <a:lumMod val="50000"/>
                    </a:schemeClr>
                  </a:solidFill>
                  <a:latin typeface="Century Gothic" pitchFamily="34" charset="0"/>
                </a:rPr>
              </a:br>
              <a:r>
                <a:rPr lang="fr-FR" dirty="0">
                  <a:solidFill>
                    <a:schemeClr val="accent1">
                      <a:lumMod val="50000"/>
                    </a:schemeClr>
                  </a:solidFill>
                  <a:latin typeface="Century Gothic" pitchFamily="34" charset="0"/>
                </a:rPr>
                <a:t>de traitement d’eau</a:t>
              </a:r>
              <a:endParaRPr lang="fr-BE" altLang="fr-FR" dirty="0">
                <a:solidFill>
                  <a:schemeClr val="accent1">
                    <a:lumMod val="50000"/>
                  </a:schemeClr>
                </a:solidFill>
                <a:latin typeface="Century Gothic" pitchFamily="34" charset="0"/>
              </a:endParaRPr>
            </a:p>
          </p:txBody>
        </p:sp>
        <p:sp>
          <p:nvSpPr>
            <p:cNvPr id="26" name="TextBox 6"/>
            <p:cNvSpPr txBox="1"/>
            <p:nvPr/>
          </p:nvSpPr>
          <p:spPr>
            <a:xfrm>
              <a:off x="5692278" y="3070393"/>
              <a:ext cx="107817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06</a:t>
              </a:r>
              <a:endParaRPr lang="ko-KR" altLang="en-US" sz="2400" b="1" dirty="0">
                <a:solidFill>
                  <a:schemeClr val="accent1">
                    <a:lumMod val="50000"/>
                  </a:schemeClr>
                </a:solidFill>
                <a:cs typeface="Arial" pitchFamily="34" charset="0"/>
              </a:endParaRPr>
            </a:p>
          </p:txBody>
        </p:sp>
      </p:grpSp>
      <p:grpSp>
        <p:nvGrpSpPr>
          <p:cNvPr id="39" name="Group 21">
            <a:extLst>
              <a:ext uri="{FF2B5EF4-FFF2-40B4-BE49-F238E27FC236}">
                <a16:creationId xmlns:a16="http://schemas.microsoft.com/office/drawing/2014/main" xmlns="" id="{77CAFC84-4744-4178-95B5-AB423D30EFA8}"/>
              </a:ext>
            </a:extLst>
          </p:cNvPr>
          <p:cNvGrpSpPr/>
          <p:nvPr/>
        </p:nvGrpSpPr>
        <p:grpSpPr>
          <a:xfrm>
            <a:off x="676773" y="4577729"/>
            <a:ext cx="4707541" cy="923330"/>
            <a:chOff x="5692278" y="2966405"/>
            <a:chExt cx="4707541" cy="1313042"/>
          </a:xfrm>
        </p:grpSpPr>
        <p:sp>
          <p:nvSpPr>
            <p:cNvPr id="40" name="TextBox 8"/>
            <p:cNvSpPr txBox="1"/>
            <p:nvPr/>
          </p:nvSpPr>
          <p:spPr>
            <a:xfrm>
              <a:off x="6751979" y="2966405"/>
              <a:ext cx="3647840" cy="1313042"/>
            </a:xfrm>
            <a:prstGeom prst="rect">
              <a:avLst/>
            </a:prstGeom>
            <a:noFill/>
          </p:spPr>
          <p:txBody>
            <a:bodyPr wrap="square" lIns="108000" rIns="108000" rtlCol="0">
              <a:spAutoFit/>
            </a:bodyPr>
            <a:lstStyle/>
            <a:p>
              <a:r>
                <a:rPr lang="fr-BE" dirty="0">
                  <a:solidFill>
                    <a:schemeClr val="accent1">
                      <a:lumMod val="50000"/>
                    </a:schemeClr>
                  </a:solidFill>
                  <a:latin typeface="Century Gothic" pitchFamily="34" charset="0"/>
                </a:rPr>
                <a:t>Principe Coagulation – Floculation et Décanteur Lamellaire </a:t>
              </a:r>
              <a:endParaRPr lang="en-US" altLang="ko-KR" dirty="0">
                <a:solidFill>
                  <a:schemeClr val="accent1">
                    <a:lumMod val="50000"/>
                  </a:schemeClr>
                </a:solidFill>
                <a:latin typeface="Century Gothic" pitchFamily="34" charset="0"/>
              </a:endParaRPr>
            </a:p>
          </p:txBody>
        </p:sp>
        <p:sp>
          <p:nvSpPr>
            <p:cNvPr id="41" name="TextBox 6"/>
            <p:cNvSpPr txBox="1"/>
            <p:nvPr/>
          </p:nvSpPr>
          <p:spPr>
            <a:xfrm>
              <a:off x="5692278" y="3070393"/>
              <a:ext cx="1078173" cy="656521"/>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07</a:t>
              </a:r>
              <a:endParaRPr lang="ko-KR" altLang="en-US" sz="2400" b="1" dirty="0">
                <a:solidFill>
                  <a:schemeClr val="accent1">
                    <a:lumMod val="50000"/>
                  </a:schemeClr>
                </a:solidFill>
                <a:cs typeface="Arial" pitchFamily="34" charset="0"/>
              </a:endParaRPr>
            </a:p>
          </p:txBody>
        </p:sp>
      </p:grpSp>
      <p:grpSp>
        <p:nvGrpSpPr>
          <p:cNvPr id="42" name="Group 21">
            <a:extLst>
              <a:ext uri="{FF2B5EF4-FFF2-40B4-BE49-F238E27FC236}">
                <a16:creationId xmlns:a16="http://schemas.microsoft.com/office/drawing/2014/main" xmlns="" id="{77CAFC84-4744-4178-95B5-AB423D30EFA8}"/>
              </a:ext>
            </a:extLst>
          </p:cNvPr>
          <p:cNvGrpSpPr/>
          <p:nvPr/>
        </p:nvGrpSpPr>
        <p:grpSpPr>
          <a:xfrm>
            <a:off x="676773" y="5544322"/>
            <a:ext cx="4707541" cy="923330"/>
            <a:chOff x="5692278" y="2966405"/>
            <a:chExt cx="4707541" cy="1313042"/>
          </a:xfrm>
        </p:grpSpPr>
        <p:sp>
          <p:nvSpPr>
            <p:cNvPr id="43" name="TextBox 8"/>
            <p:cNvSpPr txBox="1"/>
            <p:nvPr/>
          </p:nvSpPr>
          <p:spPr>
            <a:xfrm>
              <a:off x="6751979" y="2966405"/>
              <a:ext cx="3647840" cy="1313042"/>
            </a:xfrm>
            <a:prstGeom prst="rect">
              <a:avLst/>
            </a:prstGeom>
            <a:noFill/>
          </p:spPr>
          <p:txBody>
            <a:bodyPr wrap="square" lIns="108000" rIns="108000" rtlCol="0">
              <a:spAutoFit/>
            </a:bodyPr>
            <a:lstStyle/>
            <a:p>
              <a:r>
                <a:rPr lang="fr-BE" dirty="0">
                  <a:solidFill>
                    <a:schemeClr val="accent1">
                      <a:lumMod val="50000"/>
                    </a:schemeClr>
                  </a:solidFill>
                  <a:latin typeface="Century Gothic" pitchFamily="34" charset="0"/>
                </a:rPr>
                <a:t>Principe Coagulation –Floculation et Décanteur Lamellaire </a:t>
              </a:r>
              <a:endParaRPr lang="en-US" altLang="ko-KR" dirty="0">
                <a:solidFill>
                  <a:schemeClr val="accent1">
                    <a:lumMod val="50000"/>
                  </a:schemeClr>
                </a:solidFill>
                <a:latin typeface="Century Gothic" pitchFamily="34" charset="0"/>
              </a:endParaRPr>
            </a:p>
          </p:txBody>
        </p:sp>
        <p:sp>
          <p:nvSpPr>
            <p:cNvPr id="44" name="TextBox 6"/>
            <p:cNvSpPr txBox="1"/>
            <p:nvPr/>
          </p:nvSpPr>
          <p:spPr>
            <a:xfrm>
              <a:off x="5692278" y="3070393"/>
              <a:ext cx="1078173" cy="656521"/>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08</a:t>
              </a:r>
              <a:endParaRPr lang="ko-KR" altLang="en-US" sz="2400" b="1" dirty="0">
                <a:solidFill>
                  <a:schemeClr val="accent1">
                    <a:lumMod val="50000"/>
                  </a:schemeClr>
                </a:solidFill>
                <a:cs typeface="Arial" pitchFamily="34" charset="0"/>
              </a:endParaRPr>
            </a:p>
          </p:txBody>
        </p:sp>
      </p:grpSp>
      <p:grpSp>
        <p:nvGrpSpPr>
          <p:cNvPr id="45" name="Group 21">
            <a:extLst>
              <a:ext uri="{FF2B5EF4-FFF2-40B4-BE49-F238E27FC236}">
                <a16:creationId xmlns:a16="http://schemas.microsoft.com/office/drawing/2014/main" xmlns="" id="{77CAFC84-4744-4178-95B5-AB423D30EFA8}"/>
              </a:ext>
            </a:extLst>
          </p:cNvPr>
          <p:cNvGrpSpPr/>
          <p:nvPr/>
        </p:nvGrpSpPr>
        <p:grpSpPr>
          <a:xfrm>
            <a:off x="6880750" y="2630675"/>
            <a:ext cx="4264195" cy="471741"/>
            <a:chOff x="5692278" y="3060074"/>
            <a:chExt cx="4707541" cy="483133"/>
          </a:xfrm>
        </p:grpSpPr>
        <p:sp>
          <p:nvSpPr>
            <p:cNvPr id="46" name="TextBox 8"/>
            <p:cNvSpPr txBox="1"/>
            <p:nvPr/>
          </p:nvSpPr>
          <p:spPr>
            <a:xfrm>
              <a:off x="6751979" y="3060074"/>
              <a:ext cx="3647840" cy="378251"/>
            </a:xfrm>
            <a:prstGeom prst="rect">
              <a:avLst/>
            </a:prstGeom>
            <a:noFill/>
          </p:spPr>
          <p:txBody>
            <a:bodyPr wrap="square" lIns="108000" rIns="108000" rtlCol="0">
              <a:spAutoFit/>
            </a:bodyPr>
            <a:lstStyle/>
            <a:p>
              <a:r>
                <a:rPr lang="fr-FR" dirty="0">
                  <a:solidFill>
                    <a:schemeClr val="accent1">
                      <a:lumMod val="50000"/>
                    </a:schemeClr>
                  </a:solidFill>
                  <a:latin typeface="Century Gothic" pitchFamily="34" charset="0"/>
                </a:rPr>
                <a:t> Eaux Process</a:t>
              </a:r>
            </a:p>
          </p:txBody>
        </p:sp>
        <p:sp>
          <p:nvSpPr>
            <p:cNvPr id="47" name="TextBox 6"/>
            <p:cNvSpPr txBox="1"/>
            <p:nvPr/>
          </p:nvSpPr>
          <p:spPr>
            <a:xfrm>
              <a:off x="5692278" y="3070393"/>
              <a:ext cx="1078173" cy="472814"/>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09</a:t>
              </a:r>
              <a:endParaRPr lang="ko-KR" altLang="en-US" sz="2400" b="1" dirty="0">
                <a:solidFill>
                  <a:schemeClr val="accent1">
                    <a:lumMod val="50000"/>
                  </a:schemeClr>
                </a:solidFill>
                <a:cs typeface="Arial" pitchFamily="34" charset="0"/>
              </a:endParaRPr>
            </a:p>
          </p:txBody>
        </p:sp>
      </p:grpSp>
      <p:grpSp>
        <p:nvGrpSpPr>
          <p:cNvPr id="48" name="Group 21">
            <a:extLst>
              <a:ext uri="{FF2B5EF4-FFF2-40B4-BE49-F238E27FC236}">
                <a16:creationId xmlns:a16="http://schemas.microsoft.com/office/drawing/2014/main" xmlns="" id="{77CAFC84-4744-4178-95B5-AB423D30EFA8}"/>
              </a:ext>
            </a:extLst>
          </p:cNvPr>
          <p:cNvGrpSpPr/>
          <p:nvPr/>
        </p:nvGrpSpPr>
        <p:grpSpPr>
          <a:xfrm>
            <a:off x="6880750" y="3195901"/>
            <a:ext cx="4424616" cy="461665"/>
            <a:chOff x="5692278" y="3070393"/>
            <a:chExt cx="4424616" cy="461665"/>
          </a:xfrm>
        </p:grpSpPr>
        <p:sp>
          <p:nvSpPr>
            <p:cNvPr id="49" name="TextBox 8"/>
            <p:cNvSpPr txBox="1"/>
            <p:nvPr/>
          </p:nvSpPr>
          <p:spPr>
            <a:xfrm>
              <a:off x="6751979" y="3070393"/>
              <a:ext cx="3364915" cy="369332"/>
            </a:xfrm>
            <a:prstGeom prst="rect">
              <a:avLst/>
            </a:prstGeom>
            <a:noFill/>
          </p:spPr>
          <p:txBody>
            <a:bodyPr wrap="square" lIns="108000" rIns="108000" rtlCol="0">
              <a:spAutoFit/>
            </a:bodyPr>
            <a:lstStyle/>
            <a:p>
              <a:r>
                <a:rPr lang="fr-BE" dirty="0">
                  <a:solidFill>
                    <a:schemeClr val="accent1">
                      <a:lumMod val="50000"/>
                    </a:schemeClr>
                  </a:solidFill>
                  <a:latin typeface="Century Gothic" pitchFamily="34" charset="0"/>
                </a:rPr>
                <a:t>Unités en container</a:t>
              </a:r>
              <a:endParaRPr lang="fr-BE" altLang="fr-FR" dirty="0">
                <a:solidFill>
                  <a:schemeClr val="accent1">
                    <a:lumMod val="50000"/>
                  </a:schemeClr>
                </a:solidFill>
                <a:latin typeface="Century Gothic" pitchFamily="34" charset="0"/>
              </a:endParaRPr>
            </a:p>
          </p:txBody>
        </p:sp>
        <p:sp>
          <p:nvSpPr>
            <p:cNvPr id="50" name="TextBox 6"/>
            <p:cNvSpPr txBox="1"/>
            <p:nvPr/>
          </p:nvSpPr>
          <p:spPr>
            <a:xfrm>
              <a:off x="5692278" y="3070393"/>
              <a:ext cx="107817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13</a:t>
              </a:r>
              <a:endParaRPr lang="ko-KR" altLang="en-US" sz="2400" b="1" dirty="0">
                <a:solidFill>
                  <a:schemeClr val="accent1">
                    <a:lumMod val="50000"/>
                  </a:schemeClr>
                </a:solidFill>
                <a:cs typeface="Arial" pitchFamily="34" charset="0"/>
              </a:endParaRPr>
            </a:p>
          </p:txBody>
        </p:sp>
      </p:grpSp>
      <p:grpSp>
        <p:nvGrpSpPr>
          <p:cNvPr id="51" name="Group 21">
            <a:extLst>
              <a:ext uri="{FF2B5EF4-FFF2-40B4-BE49-F238E27FC236}">
                <a16:creationId xmlns:a16="http://schemas.microsoft.com/office/drawing/2014/main" xmlns="" id="{77CAFC84-4744-4178-95B5-AB423D30EFA8}"/>
              </a:ext>
            </a:extLst>
          </p:cNvPr>
          <p:cNvGrpSpPr/>
          <p:nvPr/>
        </p:nvGrpSpPr>
        <p:grpSpPr>
          <a:xfrm>
            <a:off x="6880750" y="3939456"/>
            <a:ext cx="4707541" cy="461665"/>
            <a:chOff x="5692278" y="3070393"/>
            <a:chExt cx="4707541" cy="461665"/>
          </a:xfrm>
        </p:grpSpPr>
        <p:sp>
          <p:nvSpPr>
            <p:cNvPr id="52" name="TextBox 8"/>
            <p:cNvSpPr txBox="1"/>
            <p:nvPr/>
          </p:nvSpPr>
          <p:spPr>
            <a:xfrm>
              <a:off x="6751979" y="3070393"/>
              <a:ext cx="3647840" cy="369332"/>
            </a:xfrm>
            <a:prstGeom prst="rect">
              <a:avLst/>
            </a:prstGeom>
            <a:noFill/>
          </p:spPr>
          <p:txBody>
            <a:bodyPr wrap="square" lIns="108000" rIns="108000" rtlCol="0">
              <a:spAutoFit/>
            </a:bodyPr>
            <a:lstStyle/>
            <a:p>
              <a:r>
                <a:rPr lang="fr-FR" dirty="0">
                  <a:solidFill>
                    <a:schemeClr val="accent1">
                      <a:lumMod val="50000"/>
                    </a:schemeClr>
                  </a:solidFill>
                  <a:latin typeface="Century Gothic" pitchFamily="34" charset="0"/>
                </a:rPr>
                <a:t>Unités sur châssis</a:t>
              </a:r>
              <a:endParaRPr lang="fr-BE" altLang="fr-FR" dirty="0">
                <a:solidFill>
                  <a:schemeClr val="accent1">
                    <a:lumMod val="50000"/>
                  </a:schemeClr>
                </a:solidFill>
                <a:latin typeface="Century Gothic" pitchFamily="34" charset="0"/>
              </a:endParaRPr>
            </a:p>
          </p:txBody>
        </p:sp>
        <p:sp>
          <p:nvSpPr>
            <p:cNvPr id="53" name="TextBox 6"/>
            <p:cNvSpPr txBox="1"/>
            <p:nvPr/>
          </p:nvSpPr>
          <p:spPr>
            <a:xfrm>
              <a:off x="5692278" y="3070393"/>
              <a:ext cx="107817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15</a:t>
              </a:r>
              <a:endParaRPr lang="ko-KR" altLang="en-US" sz="2400" b="1" dirty="0">
                <a:solidFill>
                  <a:schemeClr val="accent1">
                    <a:lumMod val="50000"/>
                  </a:schemeClr>
                </a:solidFill>
                <a:cs typeface="Arial" pitchFamily="34" charset="0"/>
              </a:endParaRPr>
            </a:p>
          </p:txBody>
        </p:sp>
      </p:grpSp>
      <p:grpSp>
        <p:nvGrpSpPr>
          <p:cNvPr id="54" name="Group 21">
            <a:extLst>
              <a:ext uri="{FF2B5EF4-FFF2-40B4-BE49-F238E27FC236}">
                <a16:creationId xmlns:a16="http://schemas.microsoft.com/office/drawing/2014/main" xmlns="" id="{77CAFC84-4744-4178-95B5-AB423D30EFA8}"/>
              </a:ext>
            </a:extLst>
          </p:cNvPr>
          <p:cNvGrpSpPr/>
          <p:nvPr/>
        </p:nvGrpSpPr>
        <p:grpSpPr>
          <a:xfrm>
            <a:off x="6880750" y="4423455"/>
            <a:ext cx="4726013" cy="694099"/>
            <a:chOff x="5692278" y="2739855"/>
            <a:chExt cx="4726013" cy="987059"/>
          </a:xfrm>
        </p:grpSpPr>
        <p:sp>
          <p:nvSpPr>
            <p:cNvPr id="55" name="TextBox 8"/>
            <p:cNvSpPr txBox="1"/>
            <p:nvPr/>
          </p:nvSpPr>
          <p:spPr>
            <a:xfrm>
              <a:off x="6770451" y="2739855"/>
              <a:ext cx="3647840" cy="875909"/>
            </a:xfrm>
            <a:prstGeom prst="rect">
              <a:avLst/>
            </a:prstGeom>
            <a:noFill/>
          </p:spPr>
          <p:txBody>
            <a:bodyPr wrap="square" lIns="108000" rIns="108000" rtlCol="0">
              <a:spAutoFit/>
            </a:bodyPr>
            <a:lstStyle/>
            <a:p>
              <a:pPr>
                <a:lnSpc>
                  <a:spcPts val="4900"/>
                </a:lnSpc>
              </a:pPr>
              <a:r>
                <a:rPr lang="en-US" altLang="ko-KR" dirty="0">
                  <a:solidFill>
                    <a:schemeClr val="accent1">
                      <a:lumMod val="50000"/>
                    </a:schemeClr>
                  </a:solidFill>
                  <a:latin typeface="Century Gothic" pitchFamily="34" charset="0"/>
                </a:rPr>
                <a:t>Traitement</a:t>
              </a:r>
              <a:r>
                <a:rPr lang="en-US" altLang="ko-KR" b="1" dirty="0">
                  <a:solidFill>
                    <a:schemeClr val="accent1">
                      <a:lumMod val="50000"/>
                    </a:schemeClr>
                  </a:solidFill>
                  <a:cs typeface="Arial" pitchFamily="34" charset="0"/>
                </a:rPr>
                <a:t> </a:t>
              </a:r>
              <a:r>
                <a:rPr lang="en-US" altLang="ko-KR" dirty="0">
                  <a:solidFill>
                    <a:schemeClr val="accent1">
                      <a:lumMod val="50000"/>
                    </a:schemeClr>
                  </a:solidFill>
                  <a:latin typeface="Century Gothic" pitchFamily="34" charset="0"/>
                </a:rPr>
                <a:t>des eaux usées</a:t>
              </a:r>
              <a:endParaRPr lang="ko-KR" altLang="en-US" dirty="0">
                <a:solidFill>
                  <a:schemeClr val="accent1">
                    <a:lumMod val="50000"/>
                  </a:schemeClr>
                </a:solidFill>
                <a:latin typeface="Century Gothic" pitchFamily="34" charset="0"/>
              </a:endParaRPr>
            </a:p>
          </p:txBody>
        </p:sp>
        <p:sp>
          <p:nvSpPr>
            <p:cNvPr id="56" name="TextBox 6"/>
            <p:cNvSpPr txBox="1"/>
            <p:nvPr/>
          </p:nvSpPr>
          <p:spPr>
            <a:xfrm>
              <a:off x="5692278" y="3070393"/>
              <a:ext cx="1078173" cy="656521"/>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20</a:t>
              </a:r>
              <a:endParaRPr lang="ko-KR" altLang="en-US" sz="2400" b="1" dirty="0">
                <a:solidFill>
                  <a:schemeClr val="accent1">
                    <a:lumMod val="50000"/>
                  </a:schemeClr>
                </a:solidFill>
                <a:cs typeface="Arial" pitchFamily="34" charset="0"/>
              </a:endParaRPr>
            </a:p>
          </p:txBody>
        </p:sp>
      </p:grpSp>
      <p:grpSp>
        <p:nvGrpSpPr>
          <p:cNvPr id="57" name="Group 21">
            <a:extLst>
              <a:ext uri="{FF2B5EF4-FFF2-40B4-BE49-F238E27FC236}">
                <a16:creationId xmlns:a16="http://schemas.microsoft.com/office/drawing/2014/main" xmlns="" id="{77CAFC84-4744-4178-95B5-AB423D30EFA8}"/>
              </a:ext>
            </a:extLst>
          </p:cNvPr>
          <p:cNvGrpSpPr/>
          <p:nvPr/>
        </p:nvGrpSpPr>
        <p:grpSpPr>
          <a:xfrm>
            <a:off x="6880750" y="5549362"/>
            <a:ext cx="4707541" cy="646331"/>
            <a:chOff x="5692278" y="2966405"/>
            <a:chExt cx="4707541" cy="919128"/>
          </a:xfrm>
        </p:grpSpPr>
        <p:sp>
          <p:nvSpPr>
            <p:cNvPr id="58" name="TextBox 8"/>
            <p:cNvSpPr txBox="1"/>
            <p:nvPr/>
          </p:nvSpPr>
          <p:spPr>
            <a:xfrm>
              <a:off x="6751979" y="2966405"/>
              <a:ext cx="3647840" cy="919128"/>
            </a:xfrm>
            <a:prstGeom prst="rect">
              <a:avLst/>
            </a:prstGeom>
            <a:noFill/>
          </p:spPr>
          <p:txBody>
            <a:bodyPr wrap="square" lIns="108000" rIns="108000" rtlCol="0">
              <a:spAutoFit/>
            </a:bodyPr>
            <a:lstStyle/>
            <a:p>
              <a:r>
                <a:rPr lang="fr-BE" dirty="0">
                  <a:solidFill>
                    <a:schemeClr val="accent1">
                      <a:lumMod val="50000"/>
                    </a:schemeClr>
                  </a:solidFill>
                  <a:latin typeface="Century Gothic" pitchFamily="34" charset="0"/>
                </a:rPr>
                <a:t>Unités fixes de dessalement d’eau de mer</a:t>
              </a:r>
              <a:endParaRPr lang="ko-KR" altLang="en-US" dirty="0">
                <a:solidFill>
                  <a:schemeClr val="accent1">
                    <a:lumMod val="50000"/>
                  </a:schemeClr>
                </a:solidFill>
                <a:latin typeface="Century Gothic" pitchFamily="34" charset="0"/>
              </a:endParaRPr>
            </a:p>
          </p:txBody>
        </p:sp>
        <p:sp>
          <p:nvSpPr>
            <p:cNvPr id="59" name="TextBox 6"/>
            <p:cNvSpPr txBox="1"/>
            <p:nvPr/>
          </p:nvSpPr>
          <p:spPr>
            <a:xfrm>
              <a:off x="5692278" y="3070393"/>
              <a:ext cx="1078173" cy="656521"/>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22</a:t>
              </a:r>
              <a:endParaRPr lang="ko-KR" altLang="en-US" sz="2400" b="1" dirty="0">
                <a:solidFill>
                  <a:schemeClr val="accent1">
                    <a:lumMod val="50000"/>
                  </a:schemeClr>
                </a:solidFill>
                <a:cs typeface="Arial" pitchFamily="34" charset="0"/>
              </a:endParaRPr>
            </a:p>
          </p:txBody>
        </p:sp>
      </p:grpSp>
    </p:spTree>
    <p:extLst>
      <p:ext uri="{BB962C8B-B14F-4D97-AF65-F5344CB8AC3E}">
        <p14:creationId xmlns:p14="http://schemas.microsoft.com/office/powerpoint/2010/main" val="4033384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3F2387D3-4DE7-40C7-84D2-0F1AF6F125A9}"/>
              </a:ext>
            </a:extLst>
          </p:cNvPr>
          <p:cNvSpPr/>
          <p:nvPr/>
        </p:nvSpPr>
        <p:spPr>
          <a:xfrm>
            <a:off x="8376000" y="0"/>
            <a:ext cx="381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Rectangle 5">
            <a:extLst>
              <a:ext uri="{FF2B5EF4-FFF2-40B4-BE49-F238E27FC236}">
                <a16:creationId xmlns:a16="http://schemas.microsoft.com/office/drawing/2014/main" xmlns="" id="{62063817-860E-4682-B91E-815215B9C8E1}"/>
              </a:ext>
            </a:extLst>
          </p:cNvPr>
          <p:cNvSpPr/>
          <p:nvPr/>
        </p:nvSpPr>
        <p:spPr>
          <a:xfrm>
            <a:off x="0" y="0"/>
            <a:ext cx="381512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7" name="TextBox 26">
            <a:extLst>
              <a:ext uri="{FF2B5EF4-FFF2-40B4-BE49-F238E27FC236}">
                <a16:creationId xmlns:a16="http://schemas.microsoft.com/office/drawing/2014/main" xmlns="" id="{AE54669D-57FE-4C85-9770-F0A46ADF3B99}"/>
              </a:ext>
            </a:extLst>
          </p:cNvPr>
          <p:cNvSpPr txBox="1"/>
          <p:nvPr/>
        </p:nvSpPr>
        <p:spPr>
          <a:xfrm>
            <a:off x="8595512" y="761126"/>
            <a:ext cx="3444088" cy="5262979"/>
          </a:xfrm>
          <a:prstGeom prst="rect">
            <a:avLst/>
          </a:prstGeom>
          <a:noFill/>
        </p:spPr>
        <p:txBody>
          <a:bodyPr wrap="square" rtlCol="0">
            <a:spAutoFit/>
          </a:bodyPr>
          <a:lstStyle/>
          <a:p>
            <a:r>
              <a:rPr lang="fr-BE" sz="2400" b="1" dirty="0">
                <a:solidFill>
                  <a:schemeClr val="bg1"/>
                </a:solidFill>
                <a:latin typeface="Century Gothic" panose="020B0502020202020204" pitchFamily="34" charset="0"/>
              </a:rPr>
              <a:t>WATERTECH SA a la réputation de proposer et fournir des systèmes entièrement automatiques dans une conception compacte et peu encombrante, avec le respect des normes strictes en matière d'autorisation de rejets dans l’environnement. </a:t>
            </a:r>
          </a:p>
        </p:txBody>
      </p:sp>
      <p:sp>
        <p:nvSpPr>
          <p:cNvPr id="28" name="TextBox 27">
            <a:extLst>
              <a:ext uri="{FF2B5EF4-FFF2-40B4-BE49-F238E27FC236}">
                <a16:creationId xmlns:a16="http://schemas.microsoft.com/office/drawing/2014/main" xmlns="" id="{7E4C5D03-9123-4B45-B751-0AD439AC6E8D}"/>
              </a:ext>
            </a:extLst>
          </p:cNvPr>
          <p:cNvSpPr txBox="1"/>
          <p:nvPr/>
        </p:nvSpPr>
        <p:spPr>
          <a:xfrm>
            <a:off x="238126" y="816093"/>
            <a:ext cx="3133724" cy="4524315"/>
          </a:xfrm>
          <a:prstGeom prst="rect">
            <a:avLst/>
          </a:prstGeom>
          <a:noFill/>
        </p:spPr>
        <p:txBody>
          <a:bodyPr wrap="square" rtlCol="0">
            <a:spAutoFit/>
          </a:bodyPr>
          <a:lstStyle/>
          <a:p>
            <a:r>
              <a:rPr lang="fr-BE" sz="2400" b="1" dirty="0">
                <a:solidFill>
                  <a:schemeClr val="bg1"/>
                </a:solidFill>
                <a:latin typeface="Century Gothic" panose="020B0502020202020204" pitchFamily="34" charset="0"/>
              </a:rPr>
              <a:t>Pour un traitement efficace des eaux usées, nous analysons d’abord vos exigences, nous vous conseillons de manière globale, nous concevons et fabriquons le système sur mesure.</a:t>
            </a:r>
          </a:p>
        </p:txBody>
      </p:sp>
      <p:pic>
        <p:nvPicPr>
          <p:cNvPr id="31" name="Picture 6" descr="http://www.mecana.ch/images/sampledata/Produkte/Membran/Fotogalerie/BK%20Bild%201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4819" y="3953049"/>
            <a:ext cx="4162077" cy="2774718"/>
          </a:xfrm>
          <a:prstGeom prst="rect">
            <a:avLst/>
          </a:prstGeom>
          <a:noFill/>
          <a:ln w="158750">
            <a:solidFill>
              <a:schemeClr val="accent1"/>
            </a:solidFill>
          </a:ln>
          <a:extLst>
            <a:ext uri="{909E8E84-426E-40DD-AFC4-6F175D3DCCD1}">
              <a14:hiddenFill xmlns:a14="http://schemas.microsoft.com/office/drawing/2010/main">
                <a:solidFill>
                  <a:srgbClr val="FFFFFF"/>
                </a:solidFill>
              </a14:hiddenFill>
            </a:ext>
          </a:extLst>
        </p:spPr>
      </p:pic>
      <p:sp>
        <p:nvSpPr>
          <p:cNvPr id="33" name="Rectangle 32"/>
          <p:cNvSpPr/>
          <p:nvPr/>
        </p:nvSpPr>
        <p:spPr>
          <a:xfrm>
            <a:off x="3815129" y="3493653"/>
            <a:ext cx="2962671" cy="307777"/>
          </a:xfrm>
          <a:prstGeom prst="rect">
            <a:avLst/>
          </a:prstGeom>
        </p:spPr>
        <p:txBody>
          <a:bodyPr wrap="none">
            <a:spAutoFit/>
          </a:bodyPr>
          <a:lstStyle/>
          <a:p>
            <a:r>
              <a:rPr lang="fr-BE" sz="1400" b="1" dirty="0">
                <a:solidFill>
                  <a:schemeClr val="accent1"/>
                </a:solidFill>
                <a:latin typeface="Arial" panose="020B0604020202020204" pitchFamily="34" charset="0"/>
              </a:rPr>
              <a:t>Bioréacteur à membranes (MBR)</a:t>
            </a:r>
          </a:p>
        </p:txBody>
      </p:sp>
      <p:pic>
        <p:nvPicPr>
          <p:cNvPr id="34" name="Picture 2" descr="https://www.mh-wassertechnologie.de/files/Redakteur/Slider-MH-Sed/Sed8.jpg"/>
          <p:cNvPicPr>
            <a:picLocks noChangeAspect="1" noChangeArrowheads="1"/>
          </p:cNvPicPr>
          <p:nvPr/>
        </p:nvPicPr>
        <p:blipFill rotWithShape="1">
          <a:blip r:embed="rId3">
            <a:extLst>
              <a:ext uri="{28A0092B-C50C-407E-A947-70E740481C1C}">
                <a14:useLocalDpi xmlns:a14="http://schemas.microsoft.com/office/drawing/2010/main" val="0"/>
              </a:ext>
            </a:extLst>
          </a:blip>
          <a:srcRect t="3149" r="33859" b="2352"/>
          <a:stretch/>
        </p:blipFill>
        <p:spPr bwMode="auto">
          <a:xfrm>
            <a:off x="4808502" y="177424"/>
            <a:ext cx="3727173" cy="2274099"/>
          </a:xfrm>
          <a:prstGeom prst="rect">
            <a:avLst/>
          </a:prstGeom>
          <a:noFill/>
          <a:ln w="184150">
            <a:solidFill>
              <a:schemeClr val="accent3"/>
            </a:solidFill>
          </a:ln>
          <a:extLst>
            <a:ext uri="{909E8E84-426E-40DD-AFC4-6F175D3DCCD1}">
              <a14:hiddenFill xmlns:a14="http://schemas.microsoft.com/office/drawing/2010/main">
                <a:solidFill>
                  <a:srgbClr val="FFFFFF"/>
                </a:solidFill>
              </a14:hiddenFill>
            </a:ext>
          </a:extLst>
        </p:spPr>
      </p:pic>
      <p:sp>
        <p:nvSpPr>
          <p:cNvPr id="35" name="Rectangle 34"/>
          <p:cNvSpPr/>
          <p:nvPr/>
        </p:nvSpPr>
        <p:spPr>
          <a:xfrm>
            <a:off x="4835798" y="2599359"/>
            <a:ext cx="3567498" cy="738664"/>
          </a:xfrm>
          <a:prstGeom prst="rect">
            <a:avLst/>
          </a:prstGeom>
        </p:spPr>
        <p:txBody>
          <a:bodyPr wrap="square">
            <a:spAutoFit/>
          </a:bodyPr>
          <a:lstStyle/>
          <a:p>
            <a:pPr algn="r"/>
            <a:r>
              <a:rPr lang="fr-BE" sz="1400" b="1" dirty="0">
                <a:solidFill>
                  <a:schemeClr val="accent3"/>
                </a:solidFill>
                <a:latin typeface="Arial" panose="020B0604020202020204" pitchFamily="34" charset="0"/>
              </a:rPr>
              <a:t>Installation de traitement des eaux usées basée sur la précipitation, la floculation et la sédimentation</a:t>
            </a:r>
          </a:p>
        </p:txBody>
      </p:sp>
    </p:spTree>
    <p:extLst>
      <p:ext uri="{BB962C8B-B14F-4D97-AF65-F5344CB8AC3E}">
        <p14:creationId xmlns:p14="http://schemas.microsoft.com/office/powerpoint/2010/main" val="2723511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Single Corner Rectangle 2">
            <a:extLst>
              <a:ext uri="{FF2B5EF4-FFF2-40B4-BE49-F238E27FC236}">
                <a16:creationId xmlns:a16="http://schemas.microsoft.com/office/drawing/2014/main" xmlns="" id="{6E1E9BF7-603F-4889-85C9-C9DE8BA3A5B2}"/>
              </a:ext>
            </a:extLst>
          </p:cNvPr>
          <p:cNvSpPr/>
          <p:nvPr/>
        </p:nvSpPr>
        <p:spPr>
          <a:xfrm flipH="1">
            <a:off x="6471942" y="1022617"/>
            <a:ext cx="4752000" cy="2310813"/>
          </a:xfrm>
          <a:prstGeom prst="rect">
            <a:avLst/>
          </a:prstGeom>
          <a:blipFill>
            <a:blip r:embed="rId3"/>
            <a:stretch>
              <a:fillRect/>
            </a:stretch>
          </a:blip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7" name="Snip Single Corner Rectangle 3">
            <a:extLst>
              <a:ext uri="{FF2B5EF4-FFF2-40B4-BE49-F238E27FC236}">
                <a16:creationId xmlns:a16="http://schemas.microsoft.com/office/drawing/2014/main" xmlns="" id="{07C06604-9826-43DA-BDAB-3C6D1D9A4F66}"/>
              </a:ext>
            </a:extLst>
          </p:cNvPr>
          <p:cNvSpPr/>
          <p:nvPr/>
        </p:nvSpPr>
        <p:spPr>
          <a:xfrm rot="10800000" flipV="1">
            <a:off x="943582" y="3514558"/>
            <a:ext cx="4752000" cy="2310813"/>
          </a:xfrm>
          <a:prstGeom prst="rect">
            <a:avLst/>
          </a:prstGeom>
          <a:blipFill>
            <a:blip r:embed="rId4"/>
            <a:srcRect/>
            <a:stretch>
              <a:fillRect t="-18490" b="-11621"/>
            </a:stretch>
          </a:blip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8" name="Snip Single Corner Rectangle 4">
            <a:extLst>
              <a:ext uri="{FF2B5EF4-FFF2-40B4-BE49-F238E27FC236}">
                <a16:creationId xmlns:a16="http://schemas.microsoft.com/office/drawing/2014/main" xmlns="" id="{F7C13A5F-C26B-451E-A141-61BB4B9653BE}"/>
              </a:ext>
            </a:extLst>
          </p:cNvPr>
          <p:cNvSpPr/>
          <p:nvPr/>
        </p:nvSpPr>
        <p:spPr>
          <a:xfrm flipH="1" flipV="1">
            <a:off x="6471942" y="3514558"/>
            <a:ext cx="4752000" cy="2310813"/>
          </a:xfrm>
          <a:prstGeom prst="rect">
            <a:avLst/>
          </a:prstGeom>
          <a:blipFill>
            <a:blip r:embed="rId5"/>
            <a:stretch>
              <a:fillRect t="-24137" b="-9587"/>
            </a:stretch>
          </a:blip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9" name="Rounded Rectangle 5">
            <a:extLst>
              <a:ext uri="{FF2B5EF4-FFF2-40B4-BE49-F238E27FC236}">
                <a16:creationId xmlns:a16="http://schemas.microsoft.com/office/drawing/2014/main" xmlns="" id="{E3E9C9AF-1D0F-4272-BB6E-38941271D3A8}"/>
              </a:ext>
            </a:extLst>
          </p:cNvPr>
          <p:cNvSpPr/>
          <p:nvPr/>
        </p:nvSpPr>
        <p:spPr>
          <a:xfrm>
            <a:off x="1425053" y="6115973"/>
            <a:ext cx="9701699" cy="646331"/>
          </a:xfrm>
          <a:prstGeom prst="roundRect">
            <a:avLst/>
          </a:prstGeom>
          <a:solidFill>
            <a:schemeClr val="bg1">
              <a:alpha val="78000"/>
            </a:schemeClr>
          </a:soli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41" name="Rectangle 40"/>
          <p:cNvSpPr/>
          <p:nvPr/>
        </p:nvSpPr>
        <p:spPr>
          <a:xfrm>
            <a:off x="1756965" y="6088678"/>
            <a:ext cx="9037874" cy="646331"/>
          </a:xfrm>
          <a:prstGeom prst="rect">
            <a:avLst/>
          </a:prstGeom>
          <a:noFill/>
        </p:spPr>
        <p:txBody>
          <a:bodyPr wrap="square">
            <a:spAutoFit/>
          </a:bodyPr>
          <a:lstStyle/>
          <a:p>
            <a:pPr marL="226695" marR="800100" algn="ctr">
              <a:spcAft>
                <a:spcPts val="0"/>
              </a:spcAft>
            </a:pPr>
            <a:r>
              <a:rPr lang="en-US" b="1" dirty="0">
                <a:solidFill>
                  <a:schemeClr val="tx2"/>
                </a:solidFill>
                <a:latin typeface="Century Gothic" panose="020B0502020202020204" pitchFamily="34" charset="0"/>
              </a:rPr>
              <a:t>Les</a:t>
            </a:r>
            <a:r>
              <a:rPr lang="ar-MA" b="1" dirty="0">
                <a:solidFill>
                  <a:schemeClr val="tx2"/>
                </a:solidFill>
                <a:latin typeface="Century Gothic" panose="020B0502020202020204" pitchFamily="34" charset="0"/>
              </a:rPr>
              <a:t> </a:t>
            </a:r>
            <a:r>
              <a:rPr lang="fr-FR" b="1" dirty="0">
                <a:solidFill>
                  <a:schemeClr val="tx2"/>
                </a:solidFill>
                <a:latin typeface="Century Gothic" panose="020B0502020202020204" pitchFamily="34" charset="0"/>
              </a:rPr>
              <a:t> </a:t>
            </a:r>
            <a:r>
              <a:rPr lang="en-US" b="1" dirty="0">
                <a:solidFill>
                  <a:schemeClr val="tx2"/>
                </a:solidFill>
                <a:latin typeface="Century Gothic" panose="020B0502020202020204" pitchFamily="34" charset="0"/>
              </a:rPr>
              <a:t>applications representées concernent le principe d’osmose inverse qui sont les dessalements d’eaux de mer et d’eaux saumâtres.</a:t>
            </a:r>
            <a:endParaRPr lang="fr-BE" b="1" dirty="0">
              <a:solidFill>
                <a:schemeClr val="tx2"/>
              </a:solidFill>
              <a:latin typeface="Century Gothic" panose="020B0502020202020204" pitchFamily="34" charset="0"/>
            </a:endParaRPr>
          </a:p>
        </p:txBody>
      </p:sp>
      <p:sp>
        <p:nvSpPr>
          <p:cNvPr id="43" name="Rectangle 42"/>
          <p:cNvSpPr/>
          <p:nvPr/>
        </p:nvSpPr>
        <p:spPr>
          <a:xfrm>
            <a:off x="1670553" y="129627"/>
            <a:ext cx="8501045" cy="584775"/>
          </a:xfrm>
          <a:prstGeom prst="rect">
            <a:avLst/>
          </a:prstGeom>
        </p:spPr>
        <p:txBody>
          <a:bodyPr wrap="none">
            <a:spAutoFit/>
          </a:bodyPr>
          <a:lstStyle/>
          <a:p>
            <a:r>
              <a:rPr lang="fr-BE" sz="3200" b="1" dirty="0">
                <a:solidFill>
                  <a:schemeClr val="accent1"/>
                </a:solidFill>
                <a:latin typeface="Century Gothic" pitchFamily="34" charset="0"/>
              </a:rPr>
              <a:t>Unités fixes de dessalement d’eau de mer</a:t>
            </a:r>
            <a:endParaRPr lang="ko-KR" altLang="en-US" sz="3200" b="1" dirty="0">
              <a:solidFill>
                <a:schemeClr val="accent1"/>
              </a:solidFill>
              <a:latin typeface="Century Gothic" pitchFamily="34" charset="0"/>
            </a:endParaRPr>
          </a:p>
        </p:txBody>
      </p:sp>
      <p:grpSp>
        <p:nvGrpSpPr>
          <p:cNvPr id="45" name="Group 55">
            <a:extLst>
              <a:ext uri="{FF2B5EF4-FFF2-40B4-BE49-F238E27FC236}">
                <a16:creationId xmlns:a16="http://schemas.microsoft.com/office/drawing/2014/main" xmlns="" id="{886EADA1-08C1-4EE4-98F6-BC48E42AE747}"/>
              </a:ext>
            </a:extLst>
          </p:cNvPr>
          <p:cNvGrpSpPr/>
          <p:nvPr/>
        </p:nvGrpSpPr>
        <p:grpSpPr>
          <a:xfrm>
            <a:off x="0" y="714402"/>
            <a:ext cx="7785938" cy="100303"/>
            <a:chOff x="1780872" y="5229200"/>
            <a:chExt cx="5589541" cy="72008"/>
          </a:xfrm>
        </p:grpSpPr>
        <p:sp>
          <p:nvSpPr>
            <p:cNvPr id="46" name="Rectangle 24">
              <a:extLst>
                <a:ext uri="{FF2B5EF4-FFF2-40B4-BE49-F238E27FC236}">
                  <a16:creationId xmlns:a16="http://schemas.microsoft.com/office/drawing/2014/main" xmlns="" id="{FF6DF057-F8F4-47AA-9BC0-19C6C41520BB}"/>
                </a:ext>
              </a:extLst>
            </p:cNvPr>
            <p:cNvSpPr/>
            <p:nvPr/>
          </p:nvSpPr>
          <p:spPr>
            <a:xfrm>
              <a:off x="17808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7"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8"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9" name="Rectangle 24">
              <a:extLst>
                <a:ext uri="{FF2B5EF4-FFF2-40B4-BE49-F238E27FC236}">
                  <a16:creationId xmlns:a16="http://schemas.microsoft.com/office/drawing/2014/main" xmlns="" id="{0748429F-65A7-4BDB-AC97-E4B3E6ABADBC}"/>
                </a:ext>
              </a:extLst>
            </p:cNvPr>
            <p:cNvSpPr/>
            <p:nvPr/>
          </p:nvSpPr>
          <p:spPr>
            <a:xfrm>
              <a:off x="59699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grpSp>
        <p:nvGrpSpPr>
          <p:cNvPr id="50" name="Group 55">
            <a:extLst>
              <a:ext uri="{FF2B5EF4-FFF2-40B4-BE49-F238E27FC236}">
                <a16:creationId xmlns:a16="http://schemas.microsoft.com/office/drawing/2014/main" xmlns="" id="{886EADA1-08C1-4EE4-98F6-BC48E42AE747}"/>
              </a:ext>
            </a:extLst>
          </p:cNvPr>
          <p:cNvGrpSpPr/>
          <p:nvPr/>
        </p:nvGrpSpPr>
        <p:grpSpPr>
          <a:xfrm>
            <a:off x="7785938" y="713735"/>
            <a:ext cx="4406063" cy="100942"/>
            <a:chOff x="3177238" y="5229200"/>
            <a:chExt cx="3163122" cy="72467"/>
          </a:xfrm>
        </p:grpSpPr>
        <p:sp>
          <p:nvSpPr>
            <p:cNvPr id="51"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2"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3" name="Rectangle 24">
              <a:extLst>
                <a:ext uri="{FF2B5EF4-FFF2-40B4-BE49-F238E27FC236}">
                  <a16:creationId xmlns:a16="http://schemas.microsoft.com/office/drawing/2014/main" xmlns="" id="{0748429F-65A7-4BDB-AC97-E4B3E6ABADBC}"/>
                </a:ext>
              </a:extLst>
            </p:cNvPr>
            <p:cNvSpPr/>
            <p:nvPr/>
          </p:nvSpPr>
          <p:spPr>
            <a:xfrm>
              <a:off x="5969973" y="5229200"/>
              <a:ext cx="370387" cy="72467"/>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18" name="Snip Single Corner Rectangle 1">
            <a:extLst>
              <a:ext uri="{FF2B5EF4-FFF2-40B4-BE49-F238E27FC236}">
                <a16:creationId xmlns:a16="http://schemas.microsoft.com/office/drawing/2014/main" xmlns="" id="{81137DEF-22DF-4E4F-94D8-F6E61DC597D4}"/>
              </a:ext>
            </a:extLst>
          </p:cNvPr>
          <p:cNvSpPr/>
          <p:nvPr/>
        </p:nvSpPr>
        <p:spPr>
          <a:xfrm>
            <a:off x="943582" y="1022617"/>
            <a:ext cx="4752000" cy="2310813"/>
          </a:xfrm>
          <a:prstGeom prst="rect">
            <a:avLst/>
          </a:prstGeom>
          <a:blipFill>
            <a:blip r:embed="rId6"/>
            <a:stretch>
              <a:fillRect/>
            </a:stretch>
          </a:blip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Tree>
    <p:extLst>
      <p:ext uri="{BB962C8B-B14F-4D97-AF65-F5344CB8AC3E}">
        <p14:creationId xmlns:p14="http://schemas.microsoft.com/office/powerpoint/2010/main" val="3440597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5649130" y="669101"/>
            <a:ext cx="5997438" cy="5078313"/>
          </a:xfrm>
          <a:prstGeom prst="rect">
            <a:avLst/>
          </a:prstGeom>
          <a:noFill/>
        </p:spPr>
        <p:txBody>
          <a:bodyPr wrap="square" rtlCol="0" anchor="ctr">
            <a:spAutoFit/>
          </a:bodyPr>
          <a:lstStyle/>
          <a:p>
            <a:pPr>
              <a:spcBef>
                <a:spcPct val="50000"/>
              </a:spcBef>
            </a:pPr>
            <a:r>
              <a:rPr lang="fr-BE" altLang="de-DE" sz="2400" dirty="0">
                <a:solidFill>
                  <a:schemeClr val="accent1">
                    <a:lumMod val="75000"/>
                  </a:schemeClr>
                </a:solidFill>
                <a:latin typeface="Century Gothic" pitchFamily="34" charset="0"/>
              </a:rPr>
              <a:t>WATERTECH</a:t>
            </a:r>
            <a:r>
              <a:rPr lang="fr-FR" sz="2400" dirty="0">
                <a:latin typeface="Century Gothic" pitchFamily="34" charset="0"/>
              </a:rPr>
              <a:t>, bénéficie d’une expérience de plus de 30 ans dans ce domaine très technique qu’est le traitement de l’eau.</a:t>
            </a:r>
            <a:endParaRPr lang="fr-BE" altLang="de-DE" sz="2400" dirty="0">
              <a:latin typeface="Century Gothic" pitchFamily="34" charset="0"/>
            </a:endParaRPr>
          </a:p>
          <a:p>
            <a:pPr>
              <a:spcBef>
                <a:spcPct val="50000"/>
              </a:spcBef>
            </a:pPr>
            <a:r>
              <a:rPr lang="fr-BE" altLang="de-DE" sz="2400" dirty="0">
                <a:latin typeface="Century Gothic" pitchFamily="34" charset="0"/>
              </a:rPr>
              <a:t>Par le succès de ses activités dans le domaine de l’eau à l’échelle internationale, </a:t>
            </a:r>
            <a:r>
              <a:rPr lang="fr-BE" altLang="de-DE" sz="2400" dirty="0">
                <a:solidFill>
                  <a:schemeClr val="accent1">
                    <a:lumMod val="75000"/>
                  </a:schemeClr>
                </a:solidFill>
                <a:latin typeface="Century Gothic" pitchFamily="34" charset="0"/>
              </a:rPr>
              <a:t>WATERTECH </a:t>
            </a:r>
            <a:r>
              <a:rPr lang="fr-BE" altLang="de-DE" sz="2400" dirty="0">
                <a:latin typeface="Century Gothic" pitchFamily="34" charset="0"/>
              </a:rPr>
              <a:t>bénéficie d’une enviable notoriété due à la réalisation de projets technologiques en Allemagne, Belgique, France, Luxembourg, Algérie, Maroc, Tunisie, Guinée équatoriale, Congo, Rwanda et Mali.</a:t>
            </a:r>
            <a:endParaRPr lang="en-US" altLang="de-DE" sz="2400" dirty="0">
              <a:latin typeface="Century Gothic" pitchFamily="34" charset="0"/>
            </a:endParaRPr>
          </a:p>
        </p:txBody>
      </p:sp>
      <p:grpSp>
        <p:nvGrpSpPr>
          <p:cNvPr id="26" name="Group 25">
            <a:extLst>
              <a:ext uri="{FF2B5EF4-FFF2-40B4-BE49-F238E27FC236}">
                <a16:creationId xmlns:a16="http://schemas.microsoft.com/office/drawing/2014/main" xmlns="" id="{5E2ACF8F-412B-4259-9576-1D195438BE9E}"/>
              </a:ext>
            </a:extLst>
          </p:cNvPr>
          <p:cNvGrpSpPr/>
          <p:nvPr/>
        </p:nvGrpSpPr>
        <p:grpSpPr>
          <a:xfrm>
            <a:off x="-660107" y="195723"/>
            <a:ext cx="6302940" cy="5804868"/>
            <a:chOff x="2894307" y="788255"/>
            <a:chExt cx="5026316" cy="4527967"/>
          </a:xfrm>
        </p:grpSpPr>
        <p:grpSp>
          <p:nvGrpSpPr>
            <p:cNvPr id="18" name="Group 17">
              <a:extLst>
                <a:ext uri="{FF2B5EF4-FFF2-40B4-BE49-F238E27FC236}">
                  <a16:creationId xmlns:a16="http://schemas.microsoft.com/office/drawing/2014/main" xmlns="" id="{120A5C67-A09E-41E0-8719-B15397341675}"/>
                </a:ext>
              </a:extLst>
            </p:cNvPr>
            <p:cNvGrpSpPr/>
            <p:nvPr/>
          </p:nvGrpSpPr>
          <p:grpSpPr>
            <a:xfrm>
              <a:off x="3617375" y="788255"/>
              <a:ext cx="4303248" cy="4527967"/>
              <a:chOff x="5266044" y="3820965"/>
              <a:chExt cx="2472245" cy="2601348"/>
            </a:xfrm>
          </p:grpSpPr>
          <p:sp>
            <p:nvSpPr>
              <p:cNvPr id="11" name="Freeform: Shape 10">
                <a:extLst>
                  <a:ext uri="{FF2B5EF4-FFF2-40B4-BE49-F238E27FC236}">
                    <a16:creationId xmlns:a16="http://schemas.microsoft.com/office/drawing/2014/main" xmlns="" id="{B4C59625-C7FB-408D-B215-BD166DC61295}"/>
                  </a:ext>
                </a:extLst>
              </p:cNvPr>
              <p:cNvSpPr/>
              <p:nvPr/>
            </p:nvSpPr>
            <p:spPr>
              <a:xfrm>
                <a:off x="6011852" y="5793663"/>
                <a:ext cx="266700" cy="628650"/>
              </a:xfrm>
              <a:custGeom>
                <a:avLst/>
                <a:gdLst>
                  <a:gd name="connsiteX0" fmla="*/ 7144 w 266700"/>
                  <a:gd name="connsiteY0" fmla="*/ 243364 h 628650"/>
                  <a:gd name="connsiteX1" fmla="*/ 259556 w 266700"/>
                  <a:gd name="connsiteY1" fmla="*/ 627221 h 628650"/>
                  <a:gd name="connsiteX2" fmla="*/ 193834 w 266700"/>
                  <a:gd name="connsiteY2" fmla="*/ 7144 h 628650"/>
                </a:gdLst>
                <a:ahLst/>
                <a:cxnLst>
                  <a:cxn ang="0">
                    <a:pos x="connsiteX0" y="connsiteY0"/>
                  </a:cxn>
                  <a:cxn ang="0">
                    <a:pos x="connsiteX1" y="connsiteY1"/>
                  </a:cxn>
                  <a:cxn ang="0">
                    <a:pos x="connsiteX2" y="connsiteY2"/>
                  </a:cxn>
                </a:cxnLst>
                <a:rect l="l" t="t" r="r" b="b"/>
                <a:pathLst>
                  <a:path w="266700" h="628650">
                    <a:moveTo>
                      <a:pt x="7144" y="243364"/>
                    </a:moveTo>
                    <a:lnTo>
                      <a:pt x="259556" y="627221"/>
                    </a:lnTo>
                    <a:lnTo>
                      <a:pt x="193834" y="7144"/>
                    </a:lnTo>
                    <a:close/>
                  </a:path>
                </a:pathLst>
              </a:custGeom>
              <a:solidFill>
                <a:schemeClr val="accent1"/>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xmlns="" id="{40908E7C-5307-428C-9E05-94ABF7F940A2}"/>
                  </a:ext>
                </a:extLst>
              </p:cNvPr>
              <p:cNvSpPr/>
              <p:nvPr/>
            </p:nvSpPr>
            <p:spPr>
              <a:xfrm>
                <a:off x="6016614" y="5793663"/>
                <a:ext cx="228600" cy="342900"/>
              </a:xfrm>
              <a:custGeom>
                <a:avLst/>
                <a:gdLst>
                  <a:gd name="connsiteX0" fmla="*/ 7144 w 228600"/>
                  <a:gd name="connsiteY0" fmla="*/ 243364 h 342900"/>
                  <a:gd name="connsiteX1" fmla="*/ 224314 w 228600"/>
                  <a:gd name="connsiteY1" fmla="*/ 340519 h 342900"/>
                  <a:gd name="connsiteX2" fmla="*/ 189071 w 228600"/>
                  <a:gd name="connsiteY2" fmla="*/ 7144 h 342900"/>
                </a:gdLst>
                <a:ahLst/>
                <a:cxnLst>
                  <a:cxn ang="0">
                    <a:pos x="connsiteX0" y="connsiteY0"/>
                  </a:cxn>
                  <a:cxn ang="0">
                    <a:pos x="connsiteX1" y="connsiteY1"/>
                  </a:cxn>
                  <a:cxn ang="0">
                    <a:pos x="connsiteX2" y="connsiteY2"/>
                  </a:cxn>
                </a:cxnLst>
                <a:rect l="l" t="t" r="r" b="b"/>
                <a:pathLst>
                  <a:path w="228600" h="342900">
                    <a:moveTo>
                      <a:pt x="7144" y="243364"/>
                    </a:moveTo>
                    <a:lnTo>
                      <a:pt x="224314" y="340519"/>
                    </a:lnTo>
                    <a:lnTo>
                      <a:pt x="189071" y="714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xmlns="" id="{5098541D-8915-4926-8EAA-271CB0CCF89D}"/>
                  </a:ext>
                </a:extLst>
              </p:cNvPr>
              <p:cNvSpPr/>
              <p:nvPr/>
            </p:nvSpPr>
            <p:spPr>
              <a:xfrm>
                <a:off x="6002327" y="5438381"/>
                <a:ext cx="914400" cy="609600"/>
              </a:xfrm>
              <a:custGeom>
                <a:avLst/>
                <a:gdLst>
                  <a:gd name="connsiteX0" fmla="*/ 915829 w 914400"/>
                  <a:gd name="connsiteY0" fmla="*/ 362426 h 609600"/>
                  <a:gd name="connsiteX1" fmla="*/ 7144 w 914400"/>
                  <a:gd name="connsiteY1" fmla="*/ 603409 h 609600"/>
                  <a:gd name="connsiteX2" fmla="*/ 411004 w 914400"/>
                  <a:gd name="connsiteY2" fmla="*/ 7144 h 609600"/>
                </a:gdLst>
                <a:ahLst/>
                <a:cxnLst>
                  <a:cxn ang="0">
                    <a:pos x="connsiteX0" y="connsiteY0"/>
                  </a:cxn>
                  <a:cxn ang="0">
                    <a:pos x="connsiteX1" y="connsiteY1"/>
                  </a:cxn>
                  <a:cxn ang="0">
                    <a:pos x="connsiteX2" y="connsiteY2"/>
                  </a:cxn>
                </a:cxnLst>
                <a:rect l="l" t="t" r="r" b="b"/>
                <a:pathLst>
                  <a:path w="914400" h="609600">
                    <a:moveTo>
                      <a:pt x="915829" y="362426"/>
                    </a:moveTo>
                    <a:lnTo>
                      <a:pt x="7144" y="603409"/>
                    </a:lnTo>
                    <a:lnTo>
                      <a:pt x="411004" y="7144"/>
                    </a:lnTo>
                    <a:close/>
                  </a:path>
                </a:pathLst>
              </a:custGeom>
              <a:solidFill>
                <a:schemeClr val="accent1"/>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xmlns="" id="{E487868F-3510-4147-938A-BE68F2183A54}"/>
                  </a:ext>
                </a:extLst>
              </p:cNvPr>
              <p:cNvSpPr/>
              <p:nvPr/>
            </p:nvSpPr>
            <p:spPr>
              <a:xfrm>
                <a:off x="6188064" y="5469813"/>
                <a:ext cx="733425" cy="333375"/>
              </a:xfrm>
              <a:custGeom>
                <a:avLst/>
                <a:gdLst>
                  <a:gd name="connsiteX0" fmla="*/ 730091 w 733425"/>
                  <a:gd name="connsiteY0" fmla="*/ 330994 h 333375"/>
                  <a:gd name="connsiteX1" fmla="*/ 7144 w 733425"/>
                  <a:gd name="connsiteY1" fmla="*/ 305276 h 333375"/>
                  <a:gd name="connsiteX2" fmla="*/ 198596 w 733425"/>
                  <a:gd name="connsiteY2" fmla="*/ 7144 h 333375"/>
                </a:gdLst>
                <a:ahLst/>
                <a:cxnLst>
                  <a:cxn ang="0">
                    <a:pos x="connsiteX0" y="connsiteY0"/>
                  </a:cxn>
                  <a:cxn ang="0">
                    <a:pos x="connsiteX1" y="connsiteY1"/>
                  </a:cxn>
                  <a:cxn ang="0">
                    <a:pos x="connsiteX2" y="connsiteY2"/>
                  </a:cxn>
                </a:cxnLst>
                <a:rect l="l" t="t" r="r" b="b"/>
                <a:pathLst>
                  <a:path w="733425" h="333375">
                    <a:moveTo>
                      <a:pt x="730091" y="330994"/>
                    </a:moveTo>
                    <a:lnTo>
                      <a:pt x="7144" y="305276"/>
                    </a:lnTo>
                    <a:lnTo>
                      <a:pt x="198596" y="714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xmlns="" id="{D92633D7-D0C2-417C-9461-9559C8CE68E8}"/>
                  </a:ext>
                </a:extLst>
              </p:cNvPr>
              <p:cNvSpPr/>
              <p:nvPr/>
            </p:nvSpPr>
            <p:spPr>
              <a:xfrm>
                <a:off x="5266044" y="5024043"/>
                <a:ext cx="1819275" cy="781050"/>
              </a:xfrm>
              <a:custGeom>
                <a:avLst/>
                <a:gdLst>
                  <a:gd name="connsiteX0" fmla="*/ 7144 w 1819275"/>
                  <a:gd name="connsiteY0" fmla="*/ 210026 h 781050"/>
                  <a:gd name="connsiteX1" fmla="*/ 1652111 w 1819275"/>
                  <a:gd name="connsiteY1" fmla="*/ 776764 h 781050"/>
                  <a:gd name="connsiteX2" fmla="*/ 1814036 w 1819275"/>
                  <a:gd name="connsiteY2" fmla="*/ 7144 h 781050"/>
                </a:gdLst>
                <a:ahLst/>
                <a:cxnLst>
                  <a:cxn ang="0">
                    <a:pos x="connsiteX0" y="connsiteY0"/>
                  </a:cxn>
                  <a:cxn ang="0">
                    <a:pos x="connsiteX1" y="connsiteY1"/>
                  </a:cxn>
                  <a:cxn ang="0">
                    <a:pos x="connsiteX2" y="connsiteY2"/>
                  </a:cxn>
                </a:cxnLst>
                <a:rect l="l" t="t" r="r" b="b"/>
                <a:pathLst>
                  <a:path w="1819275" h="781050">
                    <a:moveTo>
                      <a:pt x="7144" y="210026"/>
                    </a:moveTo>
                    <a:lnTo>
                      <a:pt x="1652111" y="776764"/>
                    </a:lnTo>
                    <a:lnTo>
                      <a:pt x="1814036" y="7144"/>
                    </a:lnTo>
                    <a:close/>
                  </a:path>
                </a:pathLst>
              </a:custGeom>
              <a:solidFill>
                <a:schemeClr val="accent1"/>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xmlns="" id="{716C971D-B04E-4997-98E7-0D28B39A7AE2}"/>
                  </a:ext>
                </a:extLst>
              </p:cNvPr>
              <p:cNvSpPr/>
              <p:nvPr/>
            </p:nvSpPr>
            <p:spPr>
              <a:xfrm>
                <a:off x="5266044" y="5140248"/>
                <a:ext cx="1790700" cy="304800"/>
              </a:xfrm>
              <a:custGeom>
                <a:avLst/>
                <a:gdLst>
                  <a:gd name="connsiteX0" fmla="*/ 7144 w 1790700"/>
                  <a:gd name="connsiteY0" fmla="*/ 93821 h 304800"/>
                  <a:gd name="connsiteX1" fmla="*/ 1727359 w 1790700"/>
                  <a:gd name="connsiteY1" fmla="*/ 305276 h 304800"/>
                  <a:gd name="connsiteX2" fmla="*/ 1792129 w 1790700"/>
                  <a:gd name="connsiteY2" fmla="*/ 7144 h 304800"/>
                </a:gdLst>
                <a:ahLst/>
                <a:cxnLst>
                  <a:cxn ang="0">
                    <a:pos x="connsiteX0" y="connsiteY0"/>
                  </a:cxn>
                  <a:cxn ang="0">
                    <a:pos x="connsiteX1" y="connsiteY1"/>
                  </a:cxn>
                  <a:cxn ang="0">
                    <a:pos x="connsiteX2" y="connsiteY2"/>
                  </a:cxn>
                </a:cxnLst>
                <a:rect l="l" t="t" r="r" b="b"/>
                <a:pathLst>
                  <a:path w="1790700" h="304800">
                    <a:moveTo>
                      <a:pt x="7144" y="93821"/>
                    </a:moveTo>
                    <a:lnTo>
                      <a:pt x="1727359" y="305276"/>
                    </a:lnTo>
                    <a:lnTo>
                      <a:pt x="1792129" y="714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xmlns="" id="{7EF1BC10-5394-4692-A653-21E97C02C741}"/>
                  </a:ext>
                </a:extLst>
              </p:cNvPr>
              <p:cNvSpPr/>
              <p:nvPr/>
            </p:nvSpPr>
            <p:spPr>
              <a:xfrm>
                <a:off x="5273188" y="3820965"/>
                <a:ext cx="2465101" cy="1458824"/>
              </a:xfrm>
              <a:custGeom>
                <a:avLst/>
                <a:gdLst>
                  <a:gd name="connsiteX0" fmla="*/ 92869 w 2847975"/>
                  <a:gd name="connsiteY0" fmla="*/ 282416 h 1504950"/>
                  <a:gd name="connsiteX1" fmla="*/ 2715101 w 2847975"/>
                  <a:gd name="connsiteY1" fmla="*/ 7144 h 1504950"/>
                  <a:gd name="connsiteX2" fmla="*/ 2843689 w 2847975"/>
                  <a:gd name="connsiteY2" fmla="*/ 1497806 h 1504950"/>
                  <a:gd name="connsiteX3" fmla="*/ 7144 w 2847975"/>
                  <a:gd name="connsiteY3" fmla="*/ 1452086 h 1504950"/>
                  <a:gd name="connsiteX0" fmla="*/ 85725 w 2836545"/>
                  <a:gd name="connsiteY0" fmla="*/ 243434 h 1458824"/>
                  <a:gd name="connsiteX1" fmla="*/ 2400189 w 2836545"/>
                  <a:gd name="connsiteY1" fmla="*/ 0 h 1458824"/>
                  <a:gd name="connsiteX2" fmla="*/ 2836545 w 2836545"/>
                  <a:gd name="connsiteY2" fmla="*/ 1458824 h 1458824"/>
                  <a:gd name="connsiteX3" fmla="*/ 0 w 2836545"/>
                  <a:gd name="connsiteY3" fmla="*/ 1413104 h 1458824"/>
                  <a:gd name="connsiteX4" fmla="*/ 85725 w 2836545"/>
                  <a:gd name="connsiteY4" fmla="*/ 243434 h 1458824"/>
                  <a:gd name="connsiteX0" fmla="*/ 85725 w 2465101"/>
                  <a:gd name="connsiteY0" fmla="*/ 243434 h 1458824"/>
                  <a:gd name="connsiteX1" fmla="*/ 2400189 w 2465101"/>
                  <a:gd name="connsiteY1" fmla="*/ 0 h 1458824"/>
                  <a:gd name="connsiteX2" fmla="*/ 2465101 w 2465101"/>
                  <a:gd name="connsiteY2" fmla="*/ 1458824 h 1458824"/>
                  <a:gd name="connsiteX3" fmla="*/ 0 w 2465101"/>
                  <a:gd name="connsiteY3" fmla="*/ 1413104 h 1458824"/>
                  <a:gd name="connsiteX4" fmla="*/ 85725 w 2465101"/>
                  <a:gd name="connsiteY4" fmla="*/ 243434 h 145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101" h="1458824">
                    <a:moveTo>
                      <a:pt x="85725" y="243434"/>
                    </a:moveTo>
                    <a:lnTo>
                      <a:pt x="2400189" y="0"/>
                    </a:lnTo>
                    <a:lnTo>
                      <a:pt x="2465101" y="1458824"/>
                    </a:lnTo>
                    <a:lnTo>
                      <a:pt x="0" y="1413104"/>
                    </a:lnTo>
                    <a:lnTo>
                      <a:pt x="85725" y="243434"/>
                    </a:lnTo>
                    <a:close/>
                  </a:path>
                </a:pathLst>
              </a:custGeom>
              <a:solidFill>
                <a:schemeClr val="accent1"/>
              </a:solidFill>
              <a:ln w="9525" cap="flat">
                <a:noFill/>
                <a:prstDash val="solid"/>
                <a:miter/>
              </a:ln>
            </p:spPr>
            <p:txBody>
              <a:bodyPr rtlCol="0" anchor="ctr"/>
              <a:lstStyle/>
              <a:p>
                <a:endParaRPr lang="en-US" dirty="0"/>
              </a:p>
            </p:txBody>
          </p:sp>
        </p:grpSp>
        <p:sp>
          <p:nvSpPr>
            <p:cNvPr id="21" name="Freeform: Shape 20">
              <a:extLst>
                <a:ext uri="{FF2B5EF4-FFF2-40B4-BE49-F238E27FC236}">
                  <a16:creationId xmlns:a16="http://schemas.microsoft.com/office/drawing/2014/main" xmlns="" id="{6BB05B07-7AC0-439B-831A-7713EFCBADB2}"/>
                </a:ext>
              </a:extLst>
            </p:cNvPr>
            <p:cNvSpPr/>
            <p:nvPr/>
          </p:nvSpPr>
          <p:spPr>
            <a:xfrm rot="1779947">
              <a:off x="3205947" y="3169645"/>
              <a:ext cx="247650" cy="238125"/>
            </a:xfrm>
            <a:custGeom>
              <a:avLst/>
              <a:gdLst>
                <a:gd name="connsiteX0" fmla="*/ 71914 w 247650"/>
                <a:gd name="connsiteY0" fmla="*/ 231934 h 238125"/>
                <a:gd name="connsiteX1" fmla="*/ 242411 w 247650"/>
                <a:gd name="connsiteY1" fmla="*/ 7144 h 238125"/>
                <a:gd name="connsiteX2" fmla="*/ 7144 w 247650"/>
                <a:gd name="connsiteY2" fmla="*/ 34766 h 238125"/>
              </a:gdLst>
              <a:ahLst/>
              <a:cxnLst>
                <a:cxn ang="0">
                  <a:pos x="connsiteX0" y="connsiteY0"/>
                </a:cxn>
                <a:cxn ang="0">
                  <a:pos x="connsiteX1" y="connsiteY1"/>
                </a:cxn>
                <a:cxn ang="0">
                  <a:pos x="connsiteX2" y="connsiteY2"/>
                </a:cxn>
              </a:cxnLst>
              <a:rect l="l" t="t" r="r" b="b"/>
              <a:pathLst>
                <a:path w="247650" h="238125">
                  <a:moveTo>
                    <a:pt x="71914" y="231934"/>
                  </a:moveTo>
                  <a:lnTo>
                    <a:pt x="242411" y="7144"/>
                  </a:lnTo>
                  <a:lnTo>
                    <a:pt x="7144" y="34766"/>
                  </a:lnTo>
                  <a:close/>
                </a:path>
              </a:pathLst>
            </a:custGeom>
            <a:solidFill>
              <a:schemeClr val="accent1">
                <a:lumMod val="60000"/>
                <a:lumOff val="40000"/>
              </a:schemeClr>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xmlns="" id="{77CA0A9A-B4C5-44E3-AD6F-D32EC651C94B}"/>
                </a:ext>
              </a:extLst>
            </p:cNvPr>
            <p:cNvSpPr/>
            <p:nvPr/>
          </p:nvSpPr>
          <p:spPr>
            <a:xfrm rot="20731799">
              <a:off x="3220235" y="3315378"/>
              <a:ext cx="409575" cy="342900"/>
            </a:xfrm>
            <a:custGeom>
              <a:avLst/>
              <a:gdLst>
                <a:gd name="connsiteX0" fmla="*/ 407194 w 409575"/>
                <a:gd name="connsiteY0" fmla="*/ 7144 h 342900"/>
                <a:gd name="connsiteX1" fmla="*/ 7144 w 409575"/>
                <a:gd name="connsiteY1" fmla="*/ 270986 h 342900"/>
                <a:gd name="connsiteX2" fmla="*/ 163354 w 409575"/>
                <a:gd name="connsiteY2" fmla="*/ 338614 h 342900"/>
              </a:gdLst>
              <a:ahLst/>
              <a:cxnLst>
                <a:cxn ang="0">
                  <a:pos x="connsiteX0" y="connsiteY0"/>
                </a:cxn>
                <a:cxn ang="0">
                  <a:pos x="connsiteX1" y="connsiteY1"/>
                </a:cxn>
                <a:cxn ang="0">
                  <a:pos x="connsiteX2" y="connsiteY2"/>
                </a:cxn>
              </a:cxnLst>
              <a:rect l="l" t="t" r="r" b="b"/>
              <a:pathLst>
                <a:path w="409575" h="342900">
                  <a:moveTo>
                    <a:pt x="407194" y="7144"/>
                  </a:moveTo>
                  <a:lnTo>
                    <a:pt x="7144" y="270986"/>
                  </a:lnTo>
                  <a:lnTo>
                    <a:pt x="163354" y="33861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23" name="Cross 22">
              <a:extLst>
                <a:ext uri="{FF2B5EF4-FFF2-40B4-BE49-F238E27FC236}">
                  <a16:creationId xmlns:a16="http://schemas.microsoft.com/office/drawing/2014/main" xmlns="" id="{F2C440BD-A1EE-4511-A092-66A0C3562169}"/>
                </a:ext>
              </a:extLst>
            </p:cNvPr>
            <p:cNvSpPr/>
            <p:nvPr/>
          </p:nvSpPr>
          <p:spPr>
            <a:xfrm rot="1642289">
              <a:off x="2894307" y="2939798"/>
              <a:ext cx="140339" cy="140339"/>
            </a:xfrm>
            <a:prstGeom prst="plus">
              <a:avLst>
                <a:gd name="adj" fmla="val 437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tar: 5 Points 23">
              <a:extLst>
                <a:ext uri="{FF2B5EF4-FFF2-40B4-BE49-F238E27FC236}">
                  <a16:creationId xmlns:a16="http://schemas.microsoft.com/office/drawing/2014/main" xmlns="" id="{1567340D-C398-499C-B7C4-D71207E9DAA5}"/>
                </a:ext>
              </a:extLst>
            </p:cNvPr>
            <p:cNvSpPr/>
            <p:nvPr/>
          </p:nvSpPr>
          <p:spPr>
            <a:xfrm rot="1627316">
              <a:off x="3122393" y="3454277"/>
              <a:ext cx="155440" cy="15544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xmlns="" id="{A2DAE22E-C2FD-42A4-82EB-6374FBA71F36}"/>
                </a:ext>
              </a:extLst>
            </p:cNvPr>
            <p:cNvSpPr/>
            <p:nvPr/>
          </p:nvSpPr>
          <p:spPr>
            <a:xfrm rot="160678" flipV="1">
              <a:off x="3216871" y="2860160"/>
              <a:ext cx="291865" cy="238731"/>
            </a:xfrm>
            <a:custGeom>
              <a:avLst/>
              <a:gdLst>
                <a:gd name="connsiteX0" fmla="*/ 407194 w 409575"/>
                <a:gd name="connsiteY0" fmla="*/ 7144 h 342900"/>
                <a:gd name="connsiteX1" fmla="*/ 7144 w 409575"/>
                <a:gd name="connsiteY1" fmla="*/ 270986 h 342900"/>
                <a:gd name="connsiteX2" fmla="*/ 163354 w 409575"/>
                <a:gd name="connsiteY2" fmla="*/ 338614 h 342900"/>
                <a:gd name="connsiteX0" fmla="*/ 291865 w 291865"/>
                <a:gd name="connsiteY0" fmla="*/ 0 h 244921"/>
                <a:gd name="connsiteX1" fmla="*/ 0 w 291865"/>
                <a:gd name="connsiteY1" fmla="*/ 177293 h 244921"/>
                <a:gd name="connsiteX2" fmla="*/ 156210 w 291865"/>
                <a:gd name="connsiteY2" fmla="*/ 244921 h 244921"/>
                <a:gd name="connsiteX3" fmla="*/ 291865 w 291865"/>
                <a:gd name="connsiteY3" fmla="*/ 0 h 244921"/>
                <a:gd name="connsiteX0" fmla="*/ 291865 w 291865"/>
                <a:gd name="connsiteY0" fmla="*/ 0 h 202224"/>
                <a:gd name="connsiteX1" fmla="*/ 0 w 291865"/>
                <a:gd name="connsiteY1" fmla="*/ 177293 h 202224"/>
                <a:gd name="connsiteX2" fmla="*/ 138611 w 291865"/>
                <a:gd name="connsiteY2" fmla="*/ 202224 h 202224"/>
                <a:gd name="connsiteX3" fmla="*/ 291865 w 291865"/>
                <a:gd name="connsiteY3" fmla="*/ 0 h 202224"/>
              </a:gdLst>
              <a:ahLst/>
              <a:cxnLst>
                <a:cxn ang="0">
                  <a:pos x="connsiteX0" y="connsiteY0"/>
                </a:cxn>
                <a:cxn ang="0">
                  <a:pos x="connsiteX1" y="connsiteY1"/>
                </a:cxn>
                <a:cxn ang="0">
                  <a:pos x="connsiteX2" y="connsiteY2"/>
                </a:cxn>
                <a:cxn ang="0">
                  <a:pos x="connsiteX3" y="connsiteY3"/>
                </a:cxn>
              </a:cxnLst>
              <a:rect l="l" t="t" r="r" b="b"/>
              <a:pathLst>
                <a:path w="291865" h="202224">
                  <a:moveTo>
                    <a:pt x="291865" y="0"/>
                  </a:moveTo>
                  <a:lnTo>
                    <a:pt x="0" y="177293"/>
                  </a:lnTo>
                  <a:lnTo>
                    <a:pt x="138611" y="202224"/>
                  </a:lnTo>
                  <a:cubicBezTo>
                    <a:pt x="219891" y="91734"/>
                    <a:pt x="210585" y="110490"/>
                    <a:pt x="291865" y="0"/>
                  </a:cubicBezTo>
                  <a:close/>
                </a:path>
              </a:pathLst>
            </a:custGeom>
            <a:solidFill>
              <a:schemeClr val="accent1">
                <a:lumMod val="75000"/>
              </a:schemeClr>
            </a:solidFill>
            <a:ln w="9525" cap="flat">
              <a:noFill/>
              <a:prstDash val="solid"/>
              <a:miter/>
            </a:ln>
          </p:spPr>
          <p:txBody>
            <a:bodyPr rtlCol="0" anchor="ctr"/>
            <a:lstStyle/>
            <a:p>
              <a:endParaRPr lang="en-US" dirty="0"/>
            </a:p>
          </p:txBody>
        </p:sp>
      </p:grpSp>
      <p:grpSp>
        <p:nvGrpSpPr>
          <p:cNvPr id="36" name="Group 35">
            <a:extLst>
              <a:ext uri="{FF2B5EF4-FFF2-40B4-BE49-F238E27FC236}">
                <a16:creationId xmlns:a16="http://schemas.microsoft.com/office/drawing/2014/main" xmlns="" id="{47BFF0FC-DCAB-47B2-8C30-94BCD79923D1}"/>
              </a:ext>
            </a:extLst>
          </p:cNvPr>
          <p:cNvGrpSpPr/>
          <p:nvPr/>
        </p:nvGrpSpPr>
        <p:grpSpPr>
          <a:xfrm>
            <a:off x="2597592"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764911" y="6023630"/>
            <a:ext cx="1361219" cy="1528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TextBox 3">
            <a:extLst>
              <a:ext uri="{FF2B5EF4-FFF2-40B4-BE49-F238E27FC236}">
                <a16:creationId xmlns:a16="http://schemas.microsoft.com/office/drawing/2014/main" xmlns="" id="{948A2979-A456-4286-B8FC-8FF4C0C58EFD}"/>
              </a:ext>
            </a:extLst>
          </p:cNvPr>
          <p:cNvSpPr txBox="1"/>
          <p:nvPr/>
        </p:nvSpPr>
        <p:spPr>
          <a:xfrm>
            <a:off x="497644" y="1411370"/>
            <a:ext cx="5123821" cy="1015663"/>
          </a:xfrm>
          <a:prstGeom prst="rect">
            <a:avLst/>
          </a:prstGeom>
          <a:noFill/>
        </p:spPr>
        <p:txBody>
          <a:bodyPr wrap="square" rtlCol="0" anchor="ctr">
            <a:spAutoFit/>
          </a:bodyPr>
          <a:lstStyle/>
          <a:p>
            <a:r>
              <a:rPr lang="fr-BE" altLang="de-DE" sz="6000" b="1" dirty="0">
                <a:ln w="900" cmpd="sng">
                  <a:solidFill>
                    <a:schemeClr val="accent1">
                      <a:satMod val="190000"/>
                      <a:alpha val="55000"/>
                    </a:schemeClr>
                  </a:solidFill>
                  <a:prstDash val="solid"/>
                </a:ln>
                <a:solidFill>
                  <a:schemeClr val="bg1"/>
                </a:solidFill>
                <a:latin typeface="Tahoma" pitchFamily="34" charset="0"/>
              </a:rPr>
              <a:t>Introduction</a:t>
            </a:r>
            <a:endParaRPr lang="ko-KR" altLang="en-US" sz="6000" dirty="0">
              <a:solidFill>
                <a:schemeClr val="bg1"/>
              </a:solidFill>
              <a:cs typeface="Arial" pitchFamily="34" charset="0"/>
            </a:endParaRPr>
          </a:p>
        </p:txBody>
      </p:sp>
    </p:spTree>
    <p:extLst>
      <p:ext uri="{BB962C8B-B14F-4D97-AF65-F5344CB8AC3E}">
        <p14:creationId xmlns:p14="http://schemas.microsoft.com/office/powerpoint/2010/main" val="1100588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433137" y="946100"/>
            <a:ext cx="11213431" cy="4524315"/>
          </a:xfrm>
          <a:prstGeom prst="rect">
            <a:avLst/>
          </a:prstGeom>
          <a:noFill/>
        </p:spPr>
        <p:txBody>
          <a:bodyPr wrap="square" rtlCol="0" anchor="ctr">
            <a:spAutoFit/>
          </a:bodyPr>
          <a:lstStyle/>
          <a:p>
            <a:r>
              <a:rPr lang="fr-BE" altLang="de-DE" sz="2400" dirty="0">
                <a:solidFill>
                  <a:schemeClr val="accent1">
                    <a:lumMod val="75000"/>
                  </a:schemeClr>
                </a:solidFill>
                <a:latin typeface="Century Gothic" pitchFamily="34" charset="0"/>
              </a:rPr>
              <a:t>WATERTECH</a:t>
            </a:r>
            <a:r>
              <a:rPr lang="fr-BE" altLang="de-DE" sz="2400" dirty="0">
                <a:latin typeface="Century Gothic" pitchFamily="34" charset="0"/>
              </a:rPr>
              <a:t> s’est développée grâce à l’expansion de sa gamme de compétences et d’expertises mais aussi par la prise de participations dans des sociétés opérationnelles dans l’industrie de l’environnement et fournisseurs de services complémentaires.</a:t>
            </a:r>
          </a:p>
          <a:p>
            <a:endParaRPr lang="en-US" altLang="de-DE" sz="2400" dirty="0">
              <a:latin typeface="Century Gothic" pitchFamily="34" charset="0"/>
            </a:endParaRPr>
          </a:p>
          <a:p>
            <a:r>
              <a:rPr lang="fr-BE" altLang="de-DE" sz="2400" dirty="0">
                <a:latin typeface="Century Gothic" pitchFamily="34" charset="0"/>
              </a:rPr>
              <a:t>Les atouts de </a:t>
            </a:r>
            <a:r>
              <a:rPr lang="fr-BE" altLang="de-DE" sz="2400" dirty="0">
                <a:solidFill>
                  <a:schemeClr val="accent1">
                    <a:lumMod val="75000"/>
                  </a:schemeClr>
                </a:solidFill>
                <a:latin typeface="Century Gothic" pitchFamily="34" charset="0"/>
              </a:rPr>
              <a:t>WATERTECH </a:t>
            </a:r>
            <a:r>
              <a:rPr lang="fr-BE" altLang="de-DE" sz="2400" dirty="0">
                <a:latin typeface="Century Gothic" pitchFamily="34" charset="0"/>
              </a:rPr>
              <a:t>résident dans la diversité et la variété de </a:t>
            </a:r>
            <a:r>
              <a:rPr lang="fr-BE" altLang="de-DE" sz="2400" dirty="0">
                <a:solidFill>
                  <a:schemeClr val="accent1">
                    <a:lumMod val="75000"/>
                  </a:schemeClr>
                </a:solidFill>
                <a:latin typeface="Century Gothic" pitchFamily="34" charset="0"/>
              </a:rPr>
              <a:t>WATERTECH</a:t>
            </a:r>
            <a:r>
              <a:rPr lang="fr-BE" altLang="de-DE" sz="2400" dirty="0">
                <a:latin typeface="Century Gothic" pitchFamily="34" charset="0"/>
              </a:rPr>
              <a:t> peut ainsi intervenir en tant que contacteur général, fournisseur d’équipements, opérateur et gestionnaire d’installations.</a:t>
            </a:r>
          </a:p>
          <a:p>
            <a:r>
              <a:rPr lang="fr-BE" altLang="fr-FR" sz="2400" dirty="0">
                <a:latin typeface="Century Gothic" pitchFamily="34" charset="0"/>
              </a:rPr>
              <a:t>La spécialisation et la connaissance du secteur de l’eau de </a:t>
            </a:r>
            <a:r>
              <a:rPr lang="fr-BE" altLang="fr-FR" sz="2400" dirty="0">
                <a:solidFill>
                  <a:schemeClr val="accent1">
                    <a:lumMod val="75000"/>
                  </a:schemeClr>
                </a:solidFill>
                <a:latin typeface="Century Gothic" pitchFamily="34" charset="0"/>
              </a:rPr>
              <a:t>WATERTECH SA</a:t>
            </a:r>
            <a:r>
              <a:rPr lang="fr-BE" altLang="fr-FR" sz="2400" dirty="0">
                <a:latin typeface="Century Gothic" pitchFamily="34" charset="0"/>
              </a:rPr>
              <a:t>, permettent l’intervention à toutes les étapes de chaque projet. De la conception préliminaire, en identifiant les besoins et les difficultés, jusqu'à la réception finale « clé en main ».</a:t>
            </a: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034240"/>
            <a:ext cx="1361219" cy="142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050474"/>
            <a:ext cx="2722438" cy="135944"/>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639932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0" y="307777"/>
            <a:ext cx="12192000" cy="584775"/>
          </a:xfrm>
          <a:prstGeom prst="rect">
            <a:avLst/>
          </a:prstGeom>
          <a:noFill/>
        </p:spPr>
        <p:txBody>
          <a:bodyPr wrap="square" rtlCol="0" anchor="ctr">
            <a:spAutoFit/>
          </a:bodyPr>
          <a:lstStyle/>
          <a:p>
            <a:pPr algn="ctr"/>
            <a:r>
              <a:rPr lang="fr-BE" sz="3200" b="1" dirty="0">
                <a:solidFill>
                  <a:schemeClr val="accent1">
                    <a:lumMod val="75000"/>
                  </a:schemeClr>
                </a:solidFill>
                <a:latin typeface="Century Gothic" pitchFamily="34" charset="0"/>
              </a:rPr>
              <a:t>Principe de fonctionnement Membrane RO</a:t>
            </a:r>
            <a:endParaRPr lang="fr-BE" altLang="fr-FR" sz="3200" b="1" dirty="0">
              <a:solidFill>
                <a:schemeClr val="accent1">
                  <a:lumMod val="75000"/>
                </a:schemeClr>
              </a:solidFill>
              <a:latin typeface="Century Gothic" pitchFamily="34" charset="0"/>
            </a:endParaRP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034240"/>
            <a:ext cx="1361219" cy="142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050474"/>
            <a:ext cx="2722438" cy="135944"/>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267" y="3060256"/>
            <a:ext cx="3300481" cy="2889493"/>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1" y="1200329"/>
            <a:ext cx="9062335" cy="4524648"/>
          </a:xfrm>
          <a:prstGeom prst="rect">
            <a:avLst/>
          </a:prstGeom>
        </p:spPr>
      </p:pic>
    </p:spTree>
    <p:extLst>
      <p:ext uri="{BB962C8B-B14F-4D97-AF65-F5344CB8AC3E}">
        <p14:creationId xmlns:p14="http://schemas.microsoft.com/office/powerpoint/2010/main" val="358425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396" y="840794"/>
            <a:ext cx="10101376" cy="5360706"/>
          </a:xfrm>
          <a:prstGeom prst="rect">
            <a:avLst/>
          </a:prstGeom>
        </p:spPr>
      </p:pic>
      <p:sp>
        <p:nvSpPr>
          <p:cNvPr id="4" name="TextBox 3">
            <a:extLst>
              <a:ext uri="{FF2B5EF4-FFF2-40B4-BE49-F238E27FC236}">
                <a16:creationId xmlns:a16="http://schemas.microsoft.com/office/drawing/2014/main" xmlns="" id="{948A2979-A456-4286-B8FC-8FF4C0C58EFD}"/>
              </a:ext>
            </a:extLst>
          </p:cNvPr>
          <p:cNvSpPr txBox="1"/>
          <p:nvPr/>
        </p:nvSpPr>
        <p:spPr>
          <a:xfrm>
            <a:off x="0" y="307776"/>
            <a:ext cx="12198319" cy="584775"/>
          </a:xfrm>
          <a:prstGeom prst="rect">
            <a:avLst/>
          </a:prstGeom>
          <a:noFill/>
        </p:spPr>
        <p:txBody>
          <a:bodyPr wrap="square" rtlCol="0" anchor="ctr">
            <a:spAutoFit/>
          </a:bodyPr>
          <a:lstStyle/>
          <a:p>
            <a:pPr algn="ctr"/>
            <a:r>
              <a:rPr lang="fr-FR" sz="3200" b="1" dirty="0">
                <a:solidFill>
                  <a:schemeClr val="accent1">
                    <a:lumMod val="75000"/>
                  </a:schemeClr>
                </a:solidFill>
                <a:latin typeface="Century Gothic" pitchFamily="34" charset="0"/>
              </a:rPr>
              <a:t>Installation d’une unité de traitement d’eau</a:t>
            </a:r>
            <a:endParaRPr lang="fr-BE" altLang="fr-FR" sz="3200" b="1" dirty="0">
              <a:solidFill>
                <a:schemeClr val="accent1">
                  <a:lumMod val="75000"/>
                </a:schemeClr>
              </a:solidFill>
              <a:latin typeface="Century Gothic" pitchFamily="34" charset="0"/>
            </a:endParaRP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034240"/>
            <a:ext cx="1361219" cy="142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050474"/>
            <a:ext cx="2722438" cy="135944"/>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860198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1" y="224396"/>
            <a:ext cx="12198319" cy="523220"/>
          </a:xfrm>
          <a:prstGeom prst="rect">
            <a:avLst/>
          </a:prstGeom>
          <a:noFill/>
        </p:spPr>
        <p:txBody>
          <a:bodyPr wrap="square" rtlCol="0" anchor="ctr">
            <a:spAutoFit/>
          </a:bodyPr>
          <a:lstStyle/>
          <a:p>
            <a:pPr algn="ctr"/>
            <a:r>
              <a:rPr lang="fr-BE" sz="2800" b="1" dirty="0">
                <a:solidFill>
                  <a:schemeClr val="accent1">
                    <a:lumMod val="75000"/>
                  </a:schemeClr>
                </a:solidFill>
                <a:latin typeface="Century Gothic" pitchFamily="34" charset="0"/>
              </a:rPr>
              <a:t>Principe Coagulation – Floculation et Décanteur Lamellaire </a:t>
            </a:r>
            <a:endParaRPr lang="en-US" altLang="ko-KR" sz="2800" b="1" dirty="0">
              <a:solidFill>
                <a:schemeClr val="accent1">
                  <a:lumMod val="75000"/>
                </a:schemeClr>
              </a:solidFill>
              <a:latin typeface="Century Gothic" pitchFamily="34" charset="0"/>
            </a:endParaRP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436170"/>
            <a:ext cx="8167319" cy="172069"/>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436172"/>
            <a:ext cx="1361219" cy="1720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439415"/>
            <a:ext cx="2722438" cy="164492"/>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7" name="Espace réservé pour une image  5"/>
          <p:cNvPicPr>
            <a:picLocks noChangeAspect="1"/>
          </p:cNvPicPr>
          <p:nvPr/>
        </p:nvPicPr>
        <p:blipFill rotWithShape="1">
          <a:blip r:embed="rId2">
            <a:extLst>
              <a:ext uri="{28A0092B-C50C-407E-A947-70E740481C1C}">
                <a14:useLocalDpi xmlns:a14="http://schemas.microsoft.com/office/drawing/2010/main" val="0"/>
              </a:ext>
            </a:extLst>
          </a:blip>
          <a:srcRect t="1533" b="2975"/>
          <a:stretch/>
        </p:blipFill>
        <p:spPr>
          <a:xfrm>
            <a:off x="0" y="1286225"/>
            <a:ext cx="7502892" cy="3314441"/>
          </a:xfrm>
          <a:prstGeom prst="rect">
            <a:avLst/>
          </a:prstGeom>
        </p:spPr>
      </p:pic>
      <p:sp>
        <p:nvSpPr>
          <p:cNvPr id="20" name="직사각형 30">
            <a:extLst>
              <a:ext uri="{FF2B5EF4-FFF2-40B4-BE49-F238E27FC236}">
                <a16:creationId xmlns:a16="http://schemas.microsoft.com/office/drawing/2014/main" xmlns="" id="{DFC1DE97-6429-4896-B6BE-77DDC8F8C0B1}"/>
              </a:ext>
            </a:extLst>
          </p:cNvPr>
          <p:cNvSpPr/>
          <p:nvPr/>
        </p:nvSpPr>
        <p:spPr>
          <a:xfrm>
            <a:off x="360948" y="4707631"/>
            <a:ext cx="11308860" cy="1631216"/>
          </a:xfrm>
          <a:prstGeom prst="rect">
            <a:avLst/>
          </a:prstGeom>
        </p:spPr>
        <p:txBody>
          <a:bodyPr wrap="square">
            <a:spAutoFit/>
          </a:bodyPr>
          <a:lstStyle/>
          <a:p>
            <a:r>
              <a:rPr lang="fr-FR" sz="2000" b="1" dirty="0">
                <a:solidFill>
                  <a:schemeClr val="tx2"/>
                </a:solidFill>
                <a:latin typeface="Century Gothic" panose="020B0502020202020204" pitchFamily="34" charset="0"/>
              </a:rPr>
              <a:t>Les équipements permettant de faire face au risque de contamination de l’eau sont nombreux. Dans ce cas il est indispensable d’utiliser en amont du RO, le principe de clarificateur en prétraitement, fonctionnant sur le principe de la décantation lamellaire à contre-courant. Il est utilisé en production d’eau potable ou pour une réutilisation des eaux de process.</a:t>
            </a:r>
            <a:endParaRPr lang="fr-BE" sz="2000" b="1" dirty="0">
              <a:solidFill>
                <a:schemeClr val="tx2"/>
              </a:solidFill>
              <a:latin typeface="Century Gothic" panose="020B0502020202020204" pitchFamily="34"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646" y="747616"/>
            <a:ext cx="3357063" cy="3459373"/>
          </a:xfrm>
          <a:prstGeom prst="rect">
            <a:avLst/>
          </a:prstGeom>
        </p:spPr>
      </p:pic>
    </p:spTree>
    <p:extLst>
      <p:ext uri="{BB962C8B-B14F-4D97-AF65-F5344CB8AC3E}">
        <p14:creationId xmlns:p14="http://schemas.microsoft.com/office/powerpoint/2010/main" val="2698531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14000" r="-14000"/>
          </a:stretch>
        </a:blipFill>
        <a:effectLst/>
      </p:bgPr>
    </p:bg>
    <p:spTree>
      <p:nvGrpSpPr>
        <p:cNvPr id="1" name=""/>
        <p:cNvGrpSpPr/>
        <p:nvPr/>
      </p:nvGrpSpPr>
      <p:grpSpPr>
        <a:xfrm>
          <a:off x="0" y="0"/>
          <a:ext cx="0" cy="0"/>
          <a:chOff x="0" y="0"/>
          <a:chExt cx="0" cy="0"/>
        </a:xfrm>
      </p:grpSpPr>
      <p:sp>
        <p:nvSpPr>
          <p:cNvPr id="7" name="Rectangle à coins arrondis 6"/>
          <p:cNvSpPr/>
          <p:nvPr/>
        </p:nvSpPr>
        <p:spPr>
          <a:xfrm>
            <a:off x="437844" y="1778015"/>
            <a:ext cx="2363614" cy="814347"/>
          </a:xfrm>
          <a:prstGeom prst="roundRect">
            <a:avLst/>
          </a:prstGeom>
          <a:solidFill>
            <a:srgbClr val="FFC000">
              <a:alpha val="22000"/>
            </a:srgbClr>
          </a:solidFill>
          <a:ln w="63500">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1" name="Rectangle à coins arrondis 120"/>
          <p:cNvSpPr/>
          <p:nvPr/>
        </p:nvSpPr>
        <p:spPr>
          <a:xfrm>
            <a:off x="3386476" y="1778015"/>
            <a:ext cx="2363614" cy="814347"/>
          </a:xfrm>
          <a:prstGeom prst="roundRect">
            <a:avLst/>
          </a:prstGeom>
          <a:solidFill>
            <a:srgbClr val="FFC000">
              <a:alpha val="22000"/>
            </a:srgbClr>
          </a:solidFill>
          <a:ln w="63500">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2" name="Rectangle à coins arrondis 121"/>
          <p:cNvSpPr/>
          <p:nvPr/>
        </p:nvSpPr>
        <p:spPr>
          <a:xfrm>
            <a:off x="6251570" y="1778015"/>
            <a:ext cx="2363614" cy="814347"/>
          </a:xfrm>
          <a:prstGeom prst="roundRect">
            <a:avLst/>
          </a:prstGeom>
          <a:solidFill>
            <a:srgbClr val="FFC000">
              <a:alpha val="22000"/>
            </a:srgbClr>
          </a:solidFill>
          <a:ln w="63500">
            <a:no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3" name="Rectangle à coins arrondis 122"/>
          <p:cNvSpPr/>
          <p:nvPr/>
        </p:nvSpPr>
        <p:spPr>
          <a:xfrm>
            <a:off x="9162469" y="1778015"/>
            <a:ext cx="2363614" cy="814347"/>
          </a:xfrm>
          <a:prstGeom prst="roundRect">
            <a:avLst/>
          </a:prstGeom>
          <a:solidFill>
            <a:srgbClr val="FFC000">
              <a:alpha val="22000"/>
            </a:srgbClr>
          </a:solidFill>
          <a:ln w="63500">
            <a:no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4" name="Rectangle à coins arrondis 123"/>
          <p:cNvSpPr/>
          <p:nvPr/>
        </p:nvSpPr>
        <p:spPr>
          <a:xfrm>
            <a:off x="437844" y="3222657"/>
            <a:ext cx="2363614" cy="814347"/>
          </a:xfrm>
          <a:prstGeom prst="roundRect">
            <a:avLst/>
          </a:prstGeom>
          <a:solidFill>
            <a:srgbClr val="FFC000">
              <a:alpha val="22000"/>
            </a:srgbClr>
          </a:solidFill>
          <a:ln w="63500">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5" name="Rectangle à coins arrondis 124"/>
          <p:cNvSpPr/>
          <p:nvPr/>
        </p:nvSpPr>
        <p:spPr>
          <a:xfrm>
            <a:off x="3386476" y="3222657"/>
            <a:ext cx="2363614" cy="814347"/>
          </a:xfrm>
          <a:prstGeom prst="roundRect">
            <a:avLst/>
          </a:prstGeom>
          <a:solidFill>
            <a:srgbClr val="FFC000">
              <a:alpha val="22000"/>
            </a:srgbClr>
          </a:solidFill>
          <a:ln w="63500">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37" name="Rectangle à coins arrondis 136"/>
          <p:cNvSpPr/>
          <p:nvPr/>
        </p:nvSpPr>
        <p:spPr>
          <a:xfrm>
            <a:off x="6251570" y="3222657"/>
            <a:ext cx="2363614" cy="814347"/>
          </a:xfrm>
          <a:prstGeom prst="roundRect">
            <a:avLst/>
          </a:prstGeom>
          <a:solidFill>
            <a:srgbClr val="FFC000">
              <a:alpha val="22000"/>
            </a:srgbClr>
          </a:solidFill>
          <a:ln w="63500">
            <a:noFill/>
          </a:ln>
          <a:effectLst>
            <a:glow rad="101600">
              <a:srgbClr val="FF99C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38" name="Rectangle à coins arrondis 137"/>
          <p:cNvSpPr/>
          <p:nvPr/>
        </p:nvSpPr>
        <p:spPr>
          <a:xfrm>
            <a:off x="9162469" y="3222657"/>
            <a:ext cx="2363614" cy="814347"/>
          </a:xfrm>
          <a:prstGeom prst="roundRect">
            <a:avLst/>
          </a:prstGeom>
          <a:solidFill>
            <a:srgbClr val="FFC000">
              <a:alpha val="22000"/>
            </a:srgbClr>
          </a:solidFill>
          <a:ln w="63500">
            <a:noFill/>
          </a:ln>
          <a:effectLst>
            <a:glow rad="101600">
              <a:srgbClr val="CCFF3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39" name="Rectangle à coins arrondis 138"/>
          <p:cNvSpPr/>
          <p:nvPr/>
        </p:nvSpPr>
        <p:spPr>
          <a:xfrm>
            <a:off x="437844" y="4676832"/>
            <a:ext cx="2363614" cy="814347"/>
          </a:xfrm>
          <a:prstGeom prst="roundRect">
            <a:avLst/>
          </a:prstGeom>
          <a:solidFill>
            <a:srgbClr val="FFC000">
              <a:alpha val="22000"/>
            </a:srgbClr>
          </a:solidFill>
          <a:ln w="63500">
            <a:noFill/>
          </a:ln>
          <a:effectLst>
            <a:glow rad="101600">
              <a:srgbClr val="33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0" name="Rectangle à coins arrondis 139"/>
          <p:cNvSpPr/>
          <p:nvPr/>
        </p:nvSpPr>
        <p:spPr>
          <a:xfrm>
            <a:off x="3386476" y="4676832"/>
            <a:ext cx="2363614" cy="814347"/>
          </a:xfrm>
          <a:prstGeom prst="roundRect">
            <a:avLst/>
          </a:prstGeom>
          <a:solidFill>
            <a:srgbClr val="FFC000">
              <a:alpha val="22000"/>
            </a:srgbClr>
          </a:solidFill>
          <a:ln w="63500">
            <a:noFill/>
          </a:ln>
          <a:effectLst>
            <a:glow rad="101600">
              <a:srgbClr val="9933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1" name="Rectangle à coins arrondis 140"/>
          <p:cNvSpPr/>
          <p:nvPr/>
        </p:nvSpPr>
        <p:spPr>
          <a:xfrm>
            <a:off x="6251570" y="4676832"/>
            <a:ext cx="2363614" cy="814347"/>
          </a:xfrm>
          <a:prstGeom prst="roundRect">
            <a:avLst/>
          </a:prstGeom>
          <a:solidFill>
            <a:schemeClr val="accent1">
              <a:lumMod val="40000"/>
              <a:lumOff val="60000"/>
              <a:alpha val="22000"/>
            </a:schemeClr>
          </a:solidFill>
          <a:ln w="63500">
            <a:noFill/>
          </a:ln>
          <a:effectLst>
            <a:glow rad="101600">
              <a:schemeClr val="accent2">
                <a:lumMod val="60000"/>
                <a:lumOff val="4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2" name="Rectangle à coins arrondis 141"/>
          <p:cNvSpPr/>
          <p:nvPr/>
        </p:nvSpPr>
        <p:spPr>
          <a:xfrm>
            <a:off x="9162469" y="4676832"/>
            <a:ext cx="2363614" cy="814347"/>
          </a:xfrm>
          <a:prstGeom prst="roundRect">
            <a:avLst/>
          </a:prstGeom>
          <a:solidFill>
            <a:srgbClr val="FFC000">
              <a:alpha val="22000"/>
            </a:srgbClr>
          </a:solidFill>
          <a:ln w="63500">
            <a:no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3" name="Rectangle à coins arrondis 142"/>
          <p:cNvSpPr/>
          <p:nvPr/>
        </p:nvSpPr>
        <p:spPr>
          <a:xfrm>
            <a:off x="437844" y="5919979"/>
            <a:ext cx="2363614" cy="814347"/>
          </a:xfrm>
          <a:prstGeom prst="roundRect">
            <a:avLst/>
          </a:prstGeom>
          <a:solidFill>
            <a:srgbClr val="FFC000">
              <a:alpha val="22000"/>
            </a:srgbClr>
          </a:solidFill>
          <a:ln w="63500">
            <a:noFill/>
          </a:ln>
          <a:effectLst>
            <a:glow rad="101600">
              <a:srgbClr val="FF00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4" name="Rectangle à coins arrondis 143"/>
          <p:cNvSpPr/>
          <p:nvPr/>
        </p:nvSpPr>
        <p:spPr>
          <a:xfrm>
            <a:off x="3386476" y="5919979"/>
            <a:ext cx="2363614" cy="814347"/>
          </a:xfrm>
          <a:prstGeom prst="roundRect">
            <a:avLst/>
          </a:prstGeom>
          <a:solidFill>
            <a:srgbClr val="FFC000">
              <a:alpha val="22000"/>
            </a:srgbClr>
          </a:solidFill>
          <a:ln w="63500">
            <a:noFill/>
          </a:ln>
          <a:effectLst>
            <a:glow rad="101600">
              <a:srgbClr val="00FF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5" name="Rectangle à coins arrondis 144"/>
          <p:cNvSpPr/>
          <p:nvPr/>
        </p:nvSpPr>
        <p:spPr>
          <a:xfrm>
            <a:off x="6251570" y="5919979"/>
            <a:ext cx="2363614" cy="814347"/>
          </a:xfrm>
          <a:prstGeom prst="roundRect">
            <a:avLst/>
          </a:prstGeom>
          <a:solidFill>
            <a:srgbClr val="FFC000">
              <a:alpha val="22000"/>
            </a:srgbClr>
          </a:solidFill>
          <a:ln w="63500">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6" name="Rectangle à coins arrondis 145"/>
          <p:cNvSpPr/>
          <p:nvPr/>
        </p:nvSpPr>
        <p:spPr>
          <a:xfrm>
            <a:off x="9162469" y="5919979"/>
            <a:ext cx="2363614" cy="814347"/>
          </a:xfrm>
          <a:prstGeom prst="roundRect">
            <a:avLst/>
          </a:prstGeom>
          <a:solidFill>
            <a:schemeClr val="bg2">
              <a:lumMod val="90000"/>
              <a:alpha val="22000"/>
            </a:schemeClr>
          </a:solidFill>
          <a:ln w="63500">
            <a:noFill/>
          </a:ln>
          <a:effectLst>
            <a:glow rad="101600">
              <a:schemeClr val="bg2">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2" name="Text Placeholder 1"/>
          <p:cNvSpPr>
            <a:spLocks noGrp="1"/>
          </p:cNvSpPr>
          <p:nvPr>
            <p:ph type="body" sz="quarter" idx="10"/>
          </p:nvPr>
        </p:nvSpPr>
        <p:spPr>
          <a:xfrm>
            <a:off x="1898874" y="703658"/>
            <a:ext cx="7842987" cy="724247"/>
          </a:xfrm>
        </p:spPr>
        <p:txBody>
          <a:bodyPr>
            <a:noAutofit/>
          </a:bodyPr>
          <a:lstStyle/>
          <a:p>
            <a:r>
              <a:rPr lang="fr-FR" b="1" spc="50" dirty="0">
                <a:ln w="11430"/>
                <a:solidFill>
                  <a:srgbClr val="002060"/>
                </a:solidFill>
                <a:effectLst>
                  <a:outerShdw blurRad="76200" dist="50800" dir="5400000" algn="tl" rotWithShape="0">
                    <a:srgbClr val="000000">
                      <a:alpha val="65000"/>
                    </a:srgbClr>
                  </a:outerShdw>
                </a:effectLst>
              </a:rPr>
              <a:t>Eaux Process</a:t>
            </a:r>
            <a:endParaRPr lang="en-US" dirty="0">
              <a:solidFill>
                <a:srgbClr val="002060"/>
              </a:solidFill>
            </a:endParaRPr>
          </a:p>
        </p:txBody>
      </p:sp>
      <p:sp>
        <p:nvSpPr>
          <p:cNvPr id="32" name="TextBox 31">
            <a:extLst>
              <a:ext uri="{FF2B5EF4-FFF2-40B4-BE49-F238E27FC236}">
                <a16:creationId xmlns:a16="http://schemas.microsoft.com/office/drawing/2014/main" xmlns="" id="{74DECAC1-7F0E-411E-846E-372B5672405E}"/>
              </a:ext>
            </a:extLst>
          </p:cNvPr>
          <p:cNvSpPr txBox="1"/>
          <p:nvPr/>
        </p:nvSpPr>
        <p:spPr>
          <a:xfrm>
            <a:off x="9099780" y="1974888"/>
            <a:ext cx="2426303"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bg1"/>
                </a:solidFill>
              </a:rPr>
              <a:t>Agro-alimentaire</a:t>
            </a:r>
            <a:endParaRPr lang="ko-KR" altLang="en-US" dirty="0">
              <a:solidFill>
                <a:schemeClr val="bg1"/>
              </a:solidFill>
            </a:endParaRPr>
          </a:p>
        </p:txBody>
      </p:sp>
      <p:sp>
        <p:nvSpPr>
          <p:cNvPr id="33" name="TextBox 32">
            <a:extLst>
              <a:ext uri="{FF2B5EF4-FFF2-40B4-BE49-F238E27FC236}">
                <a16:creationId xmlns:a16="http://schemas.microsoft.com/office/drawing/2014/main" xmlns="" id="{040780A3-C533-4E33-80F6-549AB210EC1A}"/>
              </a:ext>
            </a:extLst>
          </p:cNvPr>
          <p:cNvSpPr txBox="1"/>
          <p:nvPr/>
        </p:nvSpPr>
        <p:spPr>
          <a:xfrm>
            <a:off x="3757557" y="3445164"/>
            <a:ext cx="1723951"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Energie</a:t>
            </a:r>
            <a:endParaRPr lang="ko-KR" altLang="en-US" dirty="0">
              <a:solidFill>
                <a:schemeClr val="tx1">
                  <a:lumMod val="85000"/>
                  <a:lumOff val="15000"/>
                </a:schemeClr>
              </a:solidFill>
            </a:endParaRPr>
          </a:p>
        </p:txBody>
      </p:sp>
      <p:sp>
        <p:nvSpPr>
          <p:cNvPr id="34" name="TextBox 33">
            <a:extLst>
              <a:ext uri="{FF2B5EF4-FFF2-40B4-BE49-F238E27FC236}">
                <a16:creationId xmlns:a16="http://schemas.microsoft.com/office/drawing/2014/main" xmlns="" id="{15C278E5-F5CB-4B0C-BF3C-210E24BFCFFA}"/>
              </a:ext>
            </a:extLst>
          </p:cNvPr>
          <p:cNvSpPr txBox="1"/>
          <p:nvPr/>
        </p:nvSpPr>
        <p:spPr>
          <a:xfrm>
            <a:off x="9496855" y="6142486"/>
            <a:ext cx="1760561"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2">
                    <a:lumMod val="50000"/>
                  </a:schemeClr>
                </a:solidFill>
              </a:rPr>
              <a:t>Automobile</a:t>
            </a:r>
            <a:endParaRPr lang="ko-KR" altLang="en-US" dirty="0">
              <a:solidFill>
                <a:schemeClr val="tx2">
                  <a:lumMod val="50000"/>
                </a:schemeClr>
              </a:solidFill>
            </a:endParaRPr>
          </a:p>
        </p:txBody>
      </p:sp>
      <p:sp>
        <p:nvSpPr>
          <p:cNvPr id="58" name="TextBox 31">
            <a:extLst>
              <a:ext uri="{FF2B5EF4-FFF2-40B4-BE49-F238E27FC236}">
                <a16:creationId xmlns:a16="http://schemas.microsoft.com/office/drawing/2014/main" xmlns="" id="{74DECAC1-7F0E-411E-846E-372B5672405E}"/>
              </a:ext>
            </a:extLst>
          </p:cNvPr>
          <p:cNvSpPr txBox="1"/>
          <p:nvPr/>
        </p:nvSpPr>
        <p:spPr>
          <a:xfrm>
            <a:off x="7894313" y="3321979"/>
            <a:ext cx="1021926" cy="184666"/>
          </a:xfrm>
          <a:prstGeom prst="rect">
            <a:avLst/>
          </a:prstGeom>
          <a:noFill/>
        </p:spPr>
        <p:txBody>
          <a:bodyPr wrap="square" lIns="108000" rIns="108000" rtlCol="0">
            <a:spAutoFit/>
          </a:bodyPr>
          <a:lstStyle/>
          <a:p>
            <a:pPr algn="ctr"/>
            <a:r>
              <a:rPr lang="en-US" altLang="ko-KR" sz="600" b="1" dirty="0">
                <a:solidFill>
                  <a:schemeClr val="tx1">
                    <a:lumMod val="75000"/>
                    <a:lumOff val="25000"/>
                  </a:schemeClr>
                </a:solidFill>
                <a:cs typeface="Arial" pitchFamily="34" charset="0"/>
              </a:rPr>
              <a:t>Textile</a:t>
            </a:r>
            <a:endParaRPr lang="ko-KR" altLang="en-US" sz="600" b="1" dirty="0">
              <a:solidFill>
                <a:schemeClr val="tx1">
                  <a:lumMod val="75000"/>
                  <a:lumOff val="25000"/>
                </a:schemeClr>
              </a:solidFill>
              <a:cs typeface="Arial" pitchFamily="34" charset="0"/>
            </a:endParaRPr>
          </a:p>
        </p:txBody>
      </p:sp>
      <p:sp>
        <p:nvSpPr>
          <p:cNvPr id="59" name="TextBox 32">
            <a:extLst>
              <a:ext uri="{FF2B5EF4-FFF2-40B4-BE49-F238E27FC236}">
                <a16:creationId xmlns:a16="http://schemas.microsoft.com/office/drawing/2014/main" xmlns="" id="{040780A3-C533-4E33-80F6-549AB210EC1A}"/>
              </a:ext>
            </a:extLst>
          </p:cNvPr>
          <p:cNvSpPr txBox="1"/>
          <p:nvPr/>
        </p:nvSpPr>
        <p:spPr>
          <a:xfrm>
            <a:off x="362095" y="3321979"/>
            <a:ext cx="2439363" cy="646331"/>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Traitement</a:t>
            </a:r>
          </a:p>
          <a:p>
            <a:r>
              <a:rPr lang="en-US" altLang="ko-KR" dirty="0">
                <a:solidFill>
                  <a:schemeClr val="tx1">
                    <a:lumMod val="85000"/>
                    <a:lumOff val="15000"/>
                  </a:schemeClr>
                </a:solidFill>
              </a:rPr>
              <a:t>de surfaces</a:t>
            </a:r>
            <a:endParaRPr lang="ko-KR" altLang="en-US" dirty="0">
              <a:solidFill>
                <a:schemeClr val="tx1">
                  <a:lumMod val="85000"/>
                  <a:lumOff val="15000"/>
                </a:schemeClr>
              </a:solidFill>
            </a:endParaRPr>
          </a:p>
        </p:txBody>
      </p:sp>
      <p:sp>
        <p:nvSpPr>
          <p:cNvPr id="60" name="TextBox 33">
            <a:extLst>
              <a:ext uri="{FF2B5EF4-FFF2-40B4-BE49-F238E27FC236}">
                <a16:creationId xmlns:a16="http://schemas.microsoft.com/office/drawing/2014/main" xmlns="" id="{15C278E5-F5CB-4B0C-BF3C-210E24BFCFFA}"/>
              </a:ext>
            </a:extLst>
          </p:cNvPr>
          <p:cNvSpPr txBox="1"/>
          <p:nvPr/>
        </p:nvSpPr>
        <p:spPr>
          <a:xfrm>
            <a:off x="3482883" y="1883526"/>
            <a:ext cx="2123207" cy="646331"/>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Pharmacopée</a:t>
            </a:r>
          </a:p>
          <a:p>
            <a:r>
              <a:rPr lang="en-US" altLang="ko-KR" dirty="0">
                <a:solidFill>
                  <a:schemeClr val="tx1">
                    <a:lumMod val="85000"/>
                    <a:lumOff val="15000"/>
                  </a:schemeClr>
                </a:solidFill>
              </a:rPr>
              <a:t>et cosmétque</a:t>
            </a:r>
            <a:endParaRPr lang="ko-KR" altLang="en-US" dirty="0">
              <a:solidFill>
                <a:schemeClr val="tx1">
                  <a:lumMod val="85000"/>
                  <a:lumOff val="15000"/>
                </a:schemeClr>
              </a:solidFill>
            </a:endParaRPr>
          </a:p>
        </p:txBody>
      </p:sp>
      <p:sp>
        <p:nvSpPr>
          <p:cNvPr id="83" name="TextBox 31">
            <a:extLst>
              <a:ext uri="{FF2B5EF4-FFF2-40B4-BE49-F238E27FC236}">
                <a16:creationId xmlns:a16="http://schemas.microsoft.com/office/drawing/2014/main" xmlns="" id="{74DECAC1-7F0E-411E-846E-372B5672405E}"/>
              </a:ext>
            </a:extLst>
          </p:cNvPr>
          <p:cNvSpPr txBox="1"/>
          <p:nvPr/>
        </p:nvSpPr>
        <p:spPr>
          <a:xfrm>
            <a:off x="3743098" y="4901130"/>
            <a:ext cx="1650370"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Laboratoire</a:t>
            </a:r>
            <a:endParaRPr lang="ko-KR" altLang="en-US" dirty="0">
              <a:solidFill>
                <a:schemeClr val="tx1">
                  <a:lumMod val="85000"/>
                  <a:lumOff val="15000"/>
                </a:schemeClr>
              </a:solidFill>
            </a:endParaRPr>
          </a:p>
        </p:txBody>
      </p:sp>
      <p:sp>
        <p:nvSpPr>
          <p:cNvPr id="84" name="TextBox 32">
            <a:extLst>
              <a:ext uri="{FF2B5EF4-FFF2-40B4-BE49-F238E27FC236}">
                <a16:creationId xmlns:a16="http://schemas.microsoft.com/office/drawing/2014/main" xmlns="" id="{040780A3-C533-4E33-80F6-549AB210EC1A}"/>
              </a:ext>
            </a:extLst>
          </p:cNvPr>
          <p:cNvSpPr txBox="1"/>
          <p:nvPr/>
        </p:nvSpPr>
        <p:spPr>
          <a:xfrm>
            <a:off x="784971" y="6142486"/>
            <a:ext cx="1669360"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Collectivités</a:t>
            </a:r>
            <a:endParaRPr lang="ko-KR" altLang="en-US" dirty="0">
              <a:solidFill>
                <a:schemeClr val="tx1">
                  <a:lumMod val="85000"/>
                  <a:lumOff val="15000"/>
                </a:schemeClr>
              </a:solidFill>
            </a:endParaRPr>
          </a:p>
        </p:txBody>
      </p:sp>
      <p:sp>
        <p:nvSpPr>
          <p:cNvPr id="85" name="TextBox 33">
            <a:extLst>
              <a:ext uri="{FF2B5EF4-FFF2-40B4-BE49-F238E27FC236}">
                <a16:creationId xmlns:a16="http://schemas.microsoft.com/office/drawing/2014/main" xmlns="" id="{15C278E5-F5CB-4B0C-BF3C-210E24BFCFFA}"/>
              </a:ext>
            </a:extLst>
          </p:cNvPr>
          <p:cNvSpPr txBox="1"/>
          <p:nvPr/>
        </p:nvSpPr>
        <p:spPr>
          <a:xfrm>
            <a:off x="3564771" y="6148997"/>
            <a:ext cx="2007023"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Hôpitaux</a:t>
            </a:r>
            <a:endParaRPr lang="ko-KR" altLang="en-US" dirty="0">
              <a:solidFill>
                <a:schemeClr val="tx1">
                  <a:lumMod val="85000"/>
                  <a:lumOff val="15000"/>
                </a:schemeClr>
              </a:solidFill>
            </a:endParaRPr>
          </a:p>
        </p:txBody>
      </p:sp>
      <p:sp>
        <p:nvSpPr>
          <p:cNvPr id="108" name="TextBox 31">
            <a:extLst>
              <a:ext uri="{FF2B5EF4-FFF2-40B4-BE49-F238E27FC236}">
                <a16:creationId xmlns:a16="http://schemas.microsoft.com/office/drawing/2014/main" xmlns="" id="{74DECAC1-7F0E-411E-846E-372B5672405E}"/>
              </a:ext>
            </a:extLst>
          </p:cNvPr>
          <p:cNvSpPr txBox="1"/>
          <p:nvPr/>
        </p:nvSpPr>
        <p:spPr>
          <a:xfrm>
            <a:off x="6373952" y="1974888"/>
            <a:ext cx="2118849"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Micro-électrique</a:t>
            </a:r>
            <a:endParaRPr lang="ko-KR" altLang="en-US" dirty="0">
              <a:solidFill>
                <a:schemeClr val="tx1">
                  <a:lumMod val="85000"/>
                  <a:lumOff val="15000"/>
                </a:schemeClr>
              </a:solidFill>
            </a:endParaRPr>
          </a:p>
        </p:txBody>
      </p:sp>
      <p:sp>
        <p:nvSpPr>
          <p:cNvPr id="109" name="TextBox 32">
            <a:extLst>
              <a:ext uri="{FF2B5EF4-FFF2-40B4-BE49-F238E27FC236}">
                <a16:creationId xmlns:a16="http://schemas.microsoft.com/office/drawing/2014/main" xmlns="" id="{040780A3-C533-4E33-80F6-549AB210EC1A}"/>
              </a:ext>
            </a:extLst>
          </p:cNvPr>
          <p:cNvSpPr txBox="1"/>
          <p:nvPr/>
        </p:nvSpPr>
        <p:spPr>
          <a:xfrm>
            <a:off x="6294151" y="4899339"/>
            <a:ext cx="2278449"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Boissons et sodas</a:t>
            </a:r>
            <a:endParaRPr lang="ko-KR" altLang="en-US" dirty="0">
              <a:solidFill>
                <a:schemeClr val="tx1">
                  <a:lumMod val="85000"/>
                  <a:lumOff val="15000"/>
                </a:schemeClr>
              </a:solidFill>
            </a:endParaRPr>
          </a:p>
        </p:txBody>
      </p:sp>
      <p:sp>
        <p:nvSpPr>
          <p:cNvPr id="110" name="TextBox 33">
            <a:extLst>
              <a:ext uri="{FF2B5EF4-FFF2-40B4-BE49-F238E27FC236}">
                <a16:creationId xmlns:a16="http://schemas.microsoft.com/office/drawing/2014/main" xmlns="" id="{15C278E5-F5CB-4B0C-BF3C-210E24BFCFFA}"/>
              </a:ext>
            </a:extLst>
          </p:cNvPr>
          <p:cNvSpPr txBox="1"/>
          <p:nvPr/>
        </p:nvSpPr>
        <p:spPr>
          <a:xfrm>
            <a:off x="9369452" y="3445164"/>
            <a:ext cx="2015365"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Blanchisserie</a:t>
            </a:r>
            <a:endParaRPr lang="ko-KR" altLang="en-US" dirty="0">
              <a:solidFill>
                <a:schemeClr val="tx1">
                  <a:lumMod val="85000"/>
                  <a:lumOff val="15000"/>
                </a:schemeClr>
              </a:solidFill>
            </a:endParaRPr>
          </a:p>
        </p:txBody>
      </p:sp>
      <p:sp>
        <p:nvSpPr>
          <p:cNvPr id="127" name="TextBox 33">
            <a:extLst>
              <a:ext uri="{FF2B5EF4-FFF2-40B4-BE49-F238E27FC236}">
                <a16:creationId xmlns:a16="http://schemas.microsoft.com/office/drawing/2014/main" xmlns="" id="{15C278E5-F5CB-4B0C-BF3C-210E24BFCFFA}"/>
              </a:ext>
            </a:extLst>
          </p:cNvPr>
          <p:cNvSpPr txBox="1"/>
          <p:nvPr/>
        </p:nvSpPr>
        <p:spPr>
          <a:xfrm>
            <a:off x="534333" y="4901130"/>
            <a:ext cx="2168356"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Eaux potables</a:t>
            </a:r>
            <a:endParaRPr lang="ko-KR" altLang="en-US" dirty="0">
              <a:solidFill>
                <a:schemeClr val="tx1">
                  <a:lumMod val="85000"/>
                  <a:lumOff val="15000"/>
                </a:schemeClr>
              </a:solidFill>
            </a:endParaRPr>
          </a:p>
        </p:txBody>
      </p:sp>
      <p:sp>
        <p:nvSpPr>
          <p:cNvPr id="118" name="TextBox 30">
            <a:extLst>
              <a:ext uri="{FF2B5EF4-FFF2-40B4-BE49-F238E27FC236}">
                <a16:creationId xmlns:a16="http://schemas.microsoft.com/office/drawing/2014/main" xmlns="" id="{67055A80-14F8-4CD8-A356-D481BC7480B4}"/>
              </a:ext>
            </a:extLst>
          </p:cNvPr>
          <p:cNvSpPr txBox="1"/>
          <p:nvPr/>
        </p:nvSpPr>
        <p:spPr>
          <a:xfrm>
            <a:off x="6567393" y="6148997"/>
            <a:ext cx="1731968" cy="369332"/>
          </a:xfrm>
          <a:prstGeom prst="rect">
            <a:avLst/>
          </a:prstGeom>
          <a:noFill/>
        </p:spPr>
        <p:txBody>
          <a:bodyPr wrap="square" lIns="108000" rIns="108000" rtlCol="0">
            <a:spAutoFit/>
          </a:bodyPr>
          <a:lstStyle/>
          <a:p>
            <a:pPr algn="ctr"/>
            <a:r>
              <a:rPr lang="en-US" altLang="ko-KR" b="1" dirty="0">
                <a:solidFill>
                  <a:schemeClr val="tx2">
                    <a:lumMod val="50000"/>
                  </a:schemeClr>
                </a:solidFill>
                <a:cs typeface="Arial" pitchFamily="34" charset="0"/>
              </a:rPr>
              <a:t>Mécanique</a:t>
            </a:r>
            <a:endParaRPr lang="ko-KR" altLang="en-US" b="1" dirty="0">
              <a:solidFill>
                <a:schemeClr val="tx2">
                  <a:lumMod val="50000"/>
                </a:schemeClr>
              </a:solidFill>
              <a:cs typeface="Arial" pitchFamily="34" charset="0"/>
            </a:endParaRPr>
          </a:p>
        </p:txBody>
      </p:sp>
      <p:sp>
        <p:nvSpPr>
          <p:cNvPr id="119" name="TextBox 30">
            <a:extLst>
              <a:ext uri="{FF2B5EF4-FFF2-40B4-BE49-F238E27FC236}">
                <a16:creationId xmlns:a16="http://schemas.microsoft.com/office/drawing/2014/main" xmlns="" id="{67055A80-14F8-4CD8-A356-D481BC7480B4}"/>
              </a:ext>
            </a:extLst>
          </p:cNvPr>
          <p:cNvSpPr txBox="1"/>
          <p:nvPr/>
        </p:nvSpPr>
        <p:spPr>
          <a:xfrm>
            <a:off x="534333" y="1868092"/>
            <a:ext cx="2052509" cy="646331"/>
          </a:xfrm>
          <a:prstGeom prst="rect">
            <a:avLst/>
          </a:prstGeom>
          <a:noFill/>
        </p:spPr>
        <p:txBody>
          <a:bodyPr wrap="square" lIns="108000" rIns="108000" rtlCol="0">
            <a:spAutoFit/>
          </a:bodyPr>
          <a:lstStyle/>
          <a:p>
            <a:pPr algn="ctr"/>
            <a:r>
              <a:rPr lang="en-US" altLang="ko-KR" b="1" dirty="0">
                <a:solidFill>
                  <a:schemeClr val="tx1">
                    <a:lumMod val="85000"/>
                    <a:lumOff val="15000"/>
                  </a:schemeClr>
                </a:solidFill>
                <a:cs typeface="Arial" pitchFamily="34" charset="0"/>
              </a:rPr>
              <a:t>Agriculture</a:t>
            </a:r>
          </a:p>
          <a:p>
            <a:pPr algn="ctr"/>
            <a:r>
              <a:rPr lang="en-US" altLang="ko-KR" b="1" dirty="0">
                <a:solidFill>
                  <a:schemeClr val="tx1">
                    <a:lumMod val="85000"/>
                    <a:lumOff val="15000"/>
                  </a:schemeClr>
                </a:solidFill>
                <a:cs typeface="Arial" pitchFamily="34" charset="0"/>
              </a:rPr>
              <a:t>et Horticulture </a:t>
            </a:r>
            <a:endParaRPr lang="ko-KR" altLang="en-US" b="1" dirty="0">
              <a:solidFill>
                <a:schemeClr val="tx1">
                  <a:lumMod val="85000"/>
                  <a:lumOff val="15000"/>
                </a:schemeClr>
              </a:solidFill>
              <a:cs typeface="Arial" pitchFamily="34" charset="0"/>
            </a:endParaRPr>
          </a:p>
        </p:txBody>
      </p:sp>
      <p:sp>
        <p:nvSpPr>
          <p:cNvPr id="120" name="TextBox 33">
            <a:extLst>
              <a:ext uri="{FF2B5EF4-FFF2-40B4-BE49-F238E27FC236}">
                <a16:creationId xmlns:a16="http://schemas.microsoft.com/office/drawing/2014/main" xmlns="" id="{15C278E5-F5CB-4B0C-BF3C-210E24BFCFFA}"/>
              </a:ext>
            </a:extLst>
          </p:cNvPr>
          <p:cNvSpPr txBox="1"/>
          <p:nvPr/>
        </p:nvSpPr>
        <p:spPr>
          <a:xfrm>
            <a:off x="6373952" y="3414312"/>
            <a:ext cx="2007023"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Chimie</a:t>
            </a:r>
            <a:endParaRPr lang="ko-KR" altLang="en-US" dirty="0">
              <a:solidFill>
                <a:schemeClr val="tx1">
                  <a:lumMod val="85000"/>
                  <a:lumOff val="15000"/>
                </a:schemeClr>
              </a:solidFill>
            </a:endParaRPr>
          </a:p>
        </p:txBody>
      </p:sp>
      <p:sp>
        <p:nvSpPr>
          <p:cNvPr id="147" name="TextBox 33">
            <a:extLst>
              <a:ext uri="{FF2B5EF4-FFF2-40B4-BE49-F238E27FC236}">
                <a16:creationId xmlns:a16="http://schemas.microsoft.com/office/drawing/2014/main" xmlns="" id="{15C278E5-F5CB-4B0C-BF3C-210E24BFCFFA}"/>
              </a:ext>
            </a:extLst>
          </p:cNvPr>
          <p:cNvSpPr txBox="1"/>
          <p:nvPr/>
        </p:nvSpPr>
        <p:spPr>
          <a:xfrm>
            <a:off x="9496855" y="4913980"/>
            <a:ext cx="1760561"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a:solidFill>
                  <a:schemeClr val="tx1">
                    <a:lumMod val="85000"/>
                    <a:lumOff val="15000"/>
                  </a:schemeClr>
                </a:solidFill>
              </a:rPr>
              <a:t>Textile</a:t>
            </a:r>
            <a:endParaRPr lang="ko-KR" altLang="en-US" dirty="0">
              <a:solidFill>
                <a:schemeClr val="tx1">
                  <a:lumMod val="85000"/>
                  <a:lumOff val="15000"/>
                </a:schemeClr>
              </a:solidFill>
            </a:endParaRPr>
          </a:p>
        </p:txBody>
      </p:sp>
    </p:spTree>
    <p:extLst>
      <p:ext uri="{BB962C8B-B14F-4D97-AF65-F5344CB8AC3E}">
        <p14:creationId xmlns:p14="http://schemas.microsoft.com/office/powerpoint/2010/main" val="3053389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Espace réservé pour une image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435" r="14435"/>
          <a:stretch>
            <a:fillRect/>
          </a:stretch>
        </p:blipFill>
        <p:spPr>
          <a:xfrm>
            <a:off x="6548109" y="940676"/>
            <a:ext cx="5040312" cy="5572125"/>
          </a:xfrm>
          <a:prstGeom prst="rect">
            <a:avLst/>
          </a:prstGeom>
          <a:ln>
            <a:noFill/>
          </a:ln>
          <a:effectLst>
            <a:softEdge rad="112500"/>
          </a:effectLst>
        </p:spPr>
      </p:pic>
      <p:sp>
        <p:nvSpPr>
          <p:cNvPr id="5" name="Text Placeholder 10">
            <a:extLst>
              <a:ext uri="{FF2B5EF4-FFF2-40B4-BE49-F238E27FC236}">
                <a16:creationId xmlns:a16="http://schemas.microsoft.com/office/drawing/2014/main" xmlns="" id="{7D129851-8755-4599-9F04-3F3F9B0109F9}"/>
              </a:ext>
            </a:extLst>
          </p:cNvPr>
          <p:cNvSpPr txBox="1">
            <a:spLocks/>
          </p:cNvSpPr>
          <p:nvPr/>
        </p:nvSpPr>
        <p:spPr>
          <a:xfrm>
            <a:off x="252248" y="705178"/>
            <a:ext cx="5615152" cy="542760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000" b="1" dirty="0">
                <a:solidFill>
                  <a:schemeClr val="bg1"/>
                </a:solidFill>
                <a:latin typeface="Century Gothic" pitchFamily="34" charset="0"/>
              </a:rPr>
              <a:t>Notre technologie permet de    maîtriser la contamination        micro­bienne et particulaire, le  industriels de l’agroalimentaire       recourent de plus en plus            souvent à la filtration sur             cartouches qui permette de    produire une eau de process   exempte de matières en           suspension, col­loïdes, virus,     bactéries, endotoxines…</a:t>
            </a:r>
            <a:endParaRPr lang="fr-BE" sz="2000" b="1" dirty="0">
              <a:solidFill>
                <a:schemeClr val="bg1"/>
              </a:solidFill>
              <a:latin typeface="Century Gothic" pitchFamily="34" charset="0"/>
            </a:endParaRPr>
          </a:p>
        </p:txBody>
      </p:sp>
      <p:sp>
        <p:nvSpPr>
          <p:cNvPr id="7" name="TextBox 3">
            <a:extLst>
              <a:ext uri="{FF2B5EF4-FFF2-40B4-BE49-F238E27FC236}">
                <a16:creationId xmlns:a16="http://schemas.microsoft.com/office/drawing/2014/main" xmlns="" id="{948A2979-A456-4286-B8FC-8FF4C0C58EFD}"/>
              </a:ext>
            </a:extLst>
          </p:cNvPr>
          <p:cNvSpPr txBox="1"/>
          <p:nvPr/>
        </p:nvSpPr>
        <p:spPr>
          <a:xfrm>
            <a:off x="6494010" y="166569"/>
            <a:ext cx="5697990" cy="1077218"/>
          </a:xfrm>
          <a:prstGeom prst="rect">
            <a:avLst/>
          </a:prstGeom>
          <a:noFill/>
        </p:spPr>
        <p:txBody>
          <a:bodyPr wrap="square" rtlCol="0" anchor="ctr">
            <a:spAutoFit/>
          </a:bodyPr>
          <a:lstStyle/>
          <a:p>
            <a:r>
              <a:rPr lang="fr-BE" sz="3200" b="1" dirty="0">
                <a:solidFill>
                  <a:schemeClr val="accent1">
                    <a:lumMod val="75000"/>
                  </a:schemeClr>
                </a:solidFill>
                <a:latin typeface="Century Gothic" pitchFamily="34" charset="0"/>
              </a:rPr>
              <a:t>AGRO ALIMENTAIRE</a:t>
            </a:r>
            <a:endParaRPr lang="fr-FR" altLang="fr-FR" sz="3200" b="1" dirty="0">
              <a:solidFill>
                <a:schemeClr val="accent1">
                  <a:lumMod val="75000"/>
                </a:schemeClr>
              </a:solidFill>
              <a:latin typeface="Century Gothic" pitchFamily="34" charset="0"/>
            </a:endParaRPr>
          </a:p>
          <a:p>
            <a:endParaRPr lang="fr-BE" altLang="fr-FR" sz="3200" b="1" dirty="0">
              <a:solidFill>
                <a:schemeClr val="accent1">
                  <a:lumMod val="75000"/>
                </a:schemeClr>
              </a:solidFill>
              <a:latin typeface="Century Gothic" pitchFamily="34" charset="0"/>
            </a:endParaRPr>
          </a:p>
        </p:txBody>
      </p:sp>
    </p:spTree>
    <p:extLst>
      <p:ext uri="{BB962C8B-B14F-4D97-AF65-F5344CB8AC3E}">
        <p14:creationId xmlns:p14="http://schemas.microsoft.com/office/powerpoint/2010/main" val="3642726110"/>
      </p:ext>
    </p:extLst>
  </p:cSld>
  <p:clrMapOvr>
    <a:masterClrMapping/>
  </p:clrMapOvr>
</p:sld>
</file>

<file path=ppt/theme/theme1.xml><?xml version="1.0" encoding="utf-8"?>
<a:theme xmlns:a="http://schemas.openxmlformats.org/drawingml/2006/main" name="Cover and End Slide Master">
  <a:themeElements>
    <a:clrScheme name="2019-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2019-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0">
          <a:solidFill>
            <a:schemeClr val="accent4"/>
          </a:solidFill>
        </a:ln>
      </a:spPr>
      <a:bodyPr rtlCol="0" anchor="ctr"/>
      <a:lstStyle>
        <a:defPPr algn="ctr">
          <a:defRPr sz="2700" dirty="0">
            <a:solidFill>
              <a:schemeClr val="tx1">
                <a:lumMod val="65000"/>
                <a:lumOff val="3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5782</TotalTime>
  <Words>748</Words>
  <Application>Microsoft Office PowerPoint</Application>
  <PresentationFormat>Personnalisé</PresentationFormat>
  <Paragraphs>83</Paragraphs>
  <Slides>21</Slides>
  <Notes>1</Notes>
  <HiddenSlides>0</HiddenSlides>
  <MMClips>0</MMClips>
  <ScaleCrop>false</ScaleCrop>
  <HeadingPairs>
    <vt:vector size="4" baseType="variant">
      <vt:variant>
        <vt:lpstr>Thème</vt:lpstr>
      </vt:variant>
      <vt:variant>
        <vt:i4>3</vt:i4>
      </vt:variant>
      <vt:variant>
        <vt:lpstr>Titres des diapositives</vt:lpstr>
      </vt:variant>
      <vt:variant>
        <vt:i4>21</vt:i4>
      </vt:variant>
    </vt:vector>
  </HeadingPairs>
  <TitlesOfParts>
    <vt:vector size="24" baseType="lpstr">
      <vt:lpstr>Cover and End Slide Master</vt:lpstr>
      <vt:lpstr>Contents Slide Master</vt:lpstr>
      <vt:lpstr>Section Break Slide Master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Accueil</cp:lastModifiedBy>
  <cp:revision>167</cp:revision>
  <dcterms:created xsi:type="dcterms:W3CDTF">2018-04-24T17:14:44Z</dcterms:created>
  <dcterms:modified xsi:type="dcterms:W3CDTF">2019-04-01T11:51:52Z</dcterms:modified>
</cp:coreProperties>
</file>